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sldIdLst>
    <p:sldId id="256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2" userDrawn="1">
          <p15:clr>
            <a:srgbClr val="A4A3A4"/>
          </p15:clr>
        </p15:guide>
        <p15:guide id="2" pos="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35"/>
    <p:restoredTop sz="95775"/>
  </p:normalViewPr>
  <p:slideViewPr>
    <p:cSldViewPr snapToGrid="0" snapToObjects="1" showGuides="1">
      <p:cViewPr>
        <p:scale>
          <a:sx n="70" d="100"/>
          <a:sy n="70" d="100"/>
        </p:scale>
        <p:origin x="1600" y="368"/>
      </p:cViewPr>
      <p:guideLst>
        <p:guide orient="horz" pos="6182"/>
        <p:guide pos="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1T07:05:0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3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6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3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31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29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58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30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25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3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06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41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4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8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1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8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6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5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0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F7DF9-A17B-0045-9DF8-BCF20BADE5F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1C6A6-BED0-C242-98C2-CBF73B43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A5CC-D826-1B47-8C94-97533A10EE03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B3BD5-358D-0F4E-83DE-229E613C4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microsoft.com/office/2007/relationships/media" Target="../media/media2.m4a"/><Relationship Id="rId7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hyperlink" Target="https://www.youtube.com/watch?v=JqdPsm7-GAg" TargetMode="External"/><Relationship Id="rId5" Type="http://schemas.microsoft.com/office/2007/relationships/media" Target="../media/media3.m4a"/><Relationship Id="rId10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7.m4a"/><Relationship Id="rId13" Type="http://schemas.microsoft.com/office/2007/relationships/media" Target="../media/media9.m4a"/><Relationship Id="rId18" Type="http://schemas.openxmlformats.org/officeDocument/2006/relationships/audio" Target="../media/media11.m4a"/><Relationship Id="rId26" Type="http://schemas.openxmlformats.org/officeDocument/2006/relationships/image" Target="../media/image6.png"/><Relationship Id="rId3" Type="http://schemas.microsoft.com/office/2007/relationships/media" Target="../media/media5.m4a"/><Relationship Id="rId21" Type="http://schemas.openxmlformats.org/officeDocument/2006/relationships/slideLayout" Target="../slideLayouts/slideLayout12.xml"/><Relationship Id="rId7" Type="http://schemas.microsoft.com/office/2007/relationships/media" Target="../media/media7.m4a"/><Relationship Id="rId12" Type="http://schemas.openxmlformats.org/officeDocument/2006/relationships/audio" Target="../media/media8.m4a"/><Relationship Id="rId17" Type="http://schemas.microsoft.com/office/2007/relationships/media" Target="../media/media11.m4a"/><Relationship Id="rId25" Type="http://schemas.openxmlformats.org/officeDocument/2006/relationships/image" Target="../media/image5.svg"/><Relationship Id="rId2" Type="http://schemas.openxmlformats.org/officeDocument/2006/relationships/audio" Target="../media/media4.m4a"/><Relationship Id="rId16" Type="http://schemas.openxmlformats.org/officeDocument/2006/relationships/audio" Target="../media/media10.m4a"/><Relationship Id="rId20" Type="http://schemas.openxmlformats.org/officeDocument/2006/relationships/audio" Target="../media/media12.m4a"/><Relationship Id="rId29" Type="http://schemas.openxmlformats.org/officeDocument/2006/relationships/image" Target="../media/image9.svg"/><Relationship Id="rId1" Type="http://schemas.microsoft.com/office/2007/relationships/media" Target="../media/media4.m4a"/><Relationship Id="rId6" Type="http://schemas.openxmlformats.org/officeDocument/2006/relationships/audio" Target="../media/media6.m4a"/><Relationship Id="rId11" Type="http://schemas.microsoft.com/office/2007/relationships/media" Target="../media/media8.m4a"/><Relationship Id="rId24" Type="http://schemas.openxmlformats.org/officeDocument/2006/relationships/image" Target="../media/image4.png"/><Relationship Id="rId32" Type="http://schemas.openxmlformats.org/officeDocument/2006/relationships/image" Target="../media/image3.png"/><Relationship Id="rId5" Type="http://schemas.microsoft.com/office/2007/relationships/media" Target="../media/media6.m4a"/><Relationship Id="rId15" Type="http://schemas.microsoft.com/office/2007/relationships/media" Target="../media/media10.m4a"/><Relationship Id="rId23" Type="http://schemas.openxmlformats.org/officeDocument/2006/relationships/image" Target="../media/image1.png"/><Relationship Id="rId28" Type="http://schemas.openxmlformats.org/officeDocument/2006/relationships/image" Target="../media/image8.png"/><Relationship Id="rId10" Type="http://schemas.openxmlformats.org/officeDocument/2006/relationships/audio" Target="../media/media3.m4a"/><Relationship Id="rId19" Type="http://schemas.microsoft.com/office/2007/relationships/media" Target="../media/media12.m4a"/><Relationship Id="rId31" Type="http://schemas.openxmlformats.org/officeDocument/2006/relationships/image" Target="../media/image11.svg"/><Relationship Id="rId4" Type="http://schemas.openxmlformats.org/officeDocument/2006/relationships/audio" Target="../media/media5.m4a"/><Relationship Id="rId9" Type="http://schemas.microsoft.com/office/2007/relationships/media" Target="../media/media3.m4a"/><Relationship Id="rId14" Type="http://schemas.openxmlformats.org/officeDocument/2006/relationships/audio" Target="../media/media9.m4a"/><Relationship Id="rId22" Type="http://schemas.openxmlformats.org/officeDocument/2006/relationships/customXml" Target="../ink/ink1.xml"/><Relationship Id="rId27" Type="http://schemas.openxmlformats.org/officeDocument/2006/relationships/image" Target="../media/image7.svg"/><Relationship Id="rId30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eek Alphabet Symbols &amp; Characters | Mathematical Uses | Electronics Notes">
            <a:extLst>
              <a:ext uri="{FF2B5EF4-FFF2-40B4-BE49-F238E27FC236}">
                <a16:creationId xmlns:a16="http://schemas.microsoft.com/office/drawing/2014/main" id="{20C1A850-E34B-8C40-AB3C-FD9469280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611625"/>
            <a:ext cx="4876800" cy="1400229"/>
          </a:xfrm>
          <a:prstGeom prst="rect">
            <a:avLst/>
          </a:prstGeom>
          <a:blipFill dpi="0" rotWithShape="1">
            <a:blip r:embed="rId9"/>
            <a:srcRect/>
            <a:tile tx="25400" ty="0" sx="100000" sy="100000" flip="none" algn="tl"/>
          </a:blipFill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8829CD-8348-3041-8604-4478AFEFA8C4}"/>
              </a:ext>
            </a:extLst>
          </p:cNvPr>
          <p:cNvSpPr txBox="1"/>
          <p:nvPr/>
        </p:nvSpPr>
        <p:spPr>
          <a:xfrm>
            <a:off x="167551" y="173993"/>
            <a:ext cx="360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Year 1 Greek </a:t>
            </a:r>
            <a:r>
              <a:rPr lang="el-GR" dirty="0">
                <a:solidFill>
                  <a:srgbClr val="FF0000"/>
                </a:solidFill>
              </a:rPr>
              <a:t>Β</a:t>
            </a:r>
            <a:r>
              <a:rPr lang="en-US" dirty="0">
                <a:solidFill>
                  <a:srgbClr val="FF0000"/>
                </a:solidFill>
              </a:rPr>
              <a:t>        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BF2ADA-DC25-7F4E-8C48-8D6BAF433827}"/>
              </a:ext>
            </a:extLst>
          </p:cNvPr>
          <p:cNvSpPr txBox="1"/>
          <p:nvPr/>
        </p:nvSpPr>
        <p:spPr>
          <a:xfrm>
            <a:off x="1381038" y="2807332"/>
            <a:ext cx="366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Γεια σας παιδιά!</a:t>
            </a:r>
            <a:r>
              <a:rPr lang="en-AU" dirty="0"/>
              <a:t>              </a:t>
            </a:r>
            <a:r>
              <a:rPr lang="en-AU" dirty="0" err="1"/>
              <a:t>Yia</a:t>
            </a:r>
            <a:r>
              <a:rPr lang="en-AU" dirty="0"/>
              <a:t> </a:t>
            </a:r>
            <a:r>
              <a:rPr lang="en-AU" dirty="0" err="1"/>
              <a:t>sa</a:t>
            </a:r>
            <a:r>
              <a:rPr lang="en-AU" dirty="0"/>
              <a:t> </a:t>
            </a:r>
            <a:r>
              <a:rPr lang="en-AU" dirty="0" err="1"/>
              <a:t>pedia</a:t>
            </a:r>
            <a:r>
              <a:rPr lang="en-AU" dirty="0"/>
              <a:t>!</a:t>
            </a:r>
            <a:endParaRPr lang="en-US" dirty="0"/>
          </a:p>
        </p:txBody>
      </p:sp>
      <p:pic>
        <p:nvPicPr>
          <p:cNvPr id="11" name="Audio Recording 23 Sep 2021 at 2:11:03 pm" descr="Audio Recording 23 Sep 2021 at 2:11:03 pm">
            <a:hlinkClick r:id="" action="ppaction://media"/>
            <a:extLst>
              <a:ext uri="{FF2B5EF4-FFF2-40B4-BE49-F238E27FC236}">
                <a16:creationId xmlns:a16="http://schemas.microsoft.com/office/drawing/2014/main" id="{4DE0FE27-32D7-684C-9476-E8AE583A5B7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076105" y="2872387"/>
            <a:ext cx="288000" cy="288000"/>
          </a:xfrm>
          <a:prstGeom prst="rect">
            <a:avLst/>
          </a:prstGeom>
          <a:solidFill>
            <a:srgbClr val="FF0000">
              <a:alpha val="53225"/>
            </a:srgbClr>
          </a:solidFill>
        </p:spPr>
      </p:pic>
      <p:pic>
        <p:nvPicPr>
          <p:cNvPr id="13" name="Audio Recording 23 Sep 2021 at 2:14:06 pm" descr="Audio Recording 23 Sep 2021 at 2:14:06 pm">
            <a:hlinkClick r:id="" action="ppaction://media"/>
            <a:extLst>
              <a:ext uri="{FF2B5EF4-FFF2-40B4-BE49-F238E27FC236}">
                <a16:creationId xmlns:a16="http://schemas.microsoft.com/office/drawing/2014/main" id="{B2D5A7DE-08B9-6D4B-BD42-7A6A304C2BB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2116664" y="2228604"/>
            <a:ext cx="288000" cy="288000"/>
          </a:xfrm>
          <a:prstGeom prst="rect">
            <a:avLst/>
          </a:prstGeom>
          <a:solidFill>
            <a:srgbClr val="FF0000">
              <a:alpha val="52555"/>
            </a:srgbClr>
          </a:solidFill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E4612DD-4FF4-DB41-ACE0-050DCD903BAA}"/>
              </a:ext>
            </a:extLst>
          </p:cNvPr>
          <p:cNvSpPr txBox="1"/>
          <p:nvPr/>
        </p:nvSpPr>
        <p:spPr>
          <a:xfrm>
            <a:off x="2307166" y="1952891"/>
            <a:ext cx="2827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Ελληνικά</a:t>
            </a:r>
            <a:endParaRPr lang="en-US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endParaRPr lang="en-US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A8CB03-1857-684B-898A-0CC2CBB9200D}"/>
              </a:ext>
            </a:extLst>
          </p:cNvPr>
          <p:cNvSpPr txBox="1"/>
          <p:nvPr/>
        </p:nvSpPr>
        <p:spPr>
          <a:xfrm>
            <a:off x="660400" y="3369745"/>
            <a:ext cx="60300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Welcome to term four everyone! </a:t>
            </a:r>
          </a:p>
          <a:p>
            <a:r>
              <a:rPr lang="en-US" sz="1400" dirty="0"/>
              <a:t>It won’t be long now before we are all back at school learning and having fun!</a:t>
            </a:r>
          </a:p>
          <a:p>
            <a:endParaRPr lang="en-US" sz="1400" dirty="0"/>
          </a:p>
          <a:p>
            <a:r>
              <a:rPr lang="en-US" sz="1400" dirty="0"/>
              <a:t>This term we will be learning how to recognize, read, say and sound more letters </a:t>
            </a:r>
          </a:p>
          <a:p>
            <a:r>
              <a:rPr lang="en-US" sz="1400" dirty="0"/>
              <a:t>In the Greek alphabet.</a:t>
            </a:r>
          </a:p>
          <a:p>
            <a:endParaRPr lang="en-US" sz="1400" dirty="0"/>
          </a:p>
          <a:p>
            <a:r>
              <a:rPr lang="en-US" sz="1400" dirty="0"/>
              <a:t>Here is a link to help you learn the Greek alphabet.</a:t>
            </a:r>
          </a:p>
          <a:p>
            <a:endParaRPr lang="en-US" sz="1400" dirty="0"/>
          </a:p>
          <a:p>
            <a:r>
              <a:rPr lang="en-AU" sz="1400" dirty="0">
                <a:hlinkClick r:id="rId11"/>
              </a:rPr>
              <a:t>https://www.youtube.com/watch?v=JqdPsm7-GAg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29996D-BB06-AC4C-8F97-AFDCD5D7053A}"/>
              </a:ext>
            </a:extLst>
          </p:cNvPr>
          <p:cNvSpPr txBox="1"/>
          <p:nvPr/>
        </p:nvSpPr>
        <p:spPr>
          <a:xfrm>
            <a:off x="660403" y="5672672"/>
            <a:ext cx="585893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Please follow the steps below to complete the activities for week 1.</a:t>
            </a:r>
          </a:p>
          <a:p>
            <a:endParaRPr lang="en-AU" sz="1400" dirty="0"/>
          </a:p>
          <a:p>
            <a:r>
              <a:rPr lang="en-US" sz="1400" dirty="0"/>
              <a:t>This week you will be practicing the letter</a:t>
            </a:r>
            <a:r>
              <a:rPr lang="el-GR" sz="1400" dirty="0"/>
              <a:t> </a:t>
            </a:r>
            <a:r>
              <a:rPr lang="en-AU" sz="1400" dirty="0"/>
              <a:t>     </a:t>
            </a:r>
            <a:r>
              <a:rPr lang="el-GR" sz="1400" dirty="0"/>
              <a:t>      </a:t>
            </a:r>
            <a:r>
              <a:rPr lang="el-GR" sz="1400" dirty="0">
                <a:solidFill>
                  <a:srgbClr val="FF0000"/>
                </a:solidFill>
              </a:rPr>
              <a:t>‘</a:t>
            </a:r>
            <a:r>
              <a:rPr lang="el-GR" sz="1400" dirty="0" err="1">
                <a:solidFill>
                  <a:srgbClr val="FF0000"/>
                </a:solidFill>
              </a:rPr>
              <a:t>Νν</a:t>
            </a:r>
            <a:r>
              <a:rPr lang="el-GR" sz="1400" dirty="0">
                <a:solidFill>
                  <a:srgbClr val="FF0000"/>
                </a:solidFill>
              </a:rPr>
              <a:t>’. 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AU" sz="1400" dirty="0"/>
          </a:p>
          <a:p>
            <a:pPr marL="342900" indent="-342900"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Download</a:t>
            </a:r>
            <a:r>
              <a:rPr lang="en-AU" sz="1400" dirty="0"/>
              <a:t> the document in order to be able to click on the speaker symbol</a:t>
            </a:r>
          </a:p>
          <a:p>
            <a:pPr marL="342900" indent="-342900">
              <a:buAutoNum type="arabicPeriod"/>
            </a:pPr>
            <a:endParaRPr lang="en-AU" sz="1000" dirty="0"/>
          </a:p>
          <a:p>
            <a:pPr marL="342900" indent="-342900"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Click </a:t>
            </a:r>
            <a:r>
              <a:rPr lang="en-AU" sz="1400" dirty="0"/>
              <a:t>on the speaker symbol to hear</a:t>
            </a:r>
            <a:r>
              <a:rPr lang="el-GR" sz="1400" dirty="0"/>
              <a:t> </a:t>
            </a:r>
            <a:r>
              <a:rPr lang="en-AU" sz="1400" dirty="0"/>
              <a:t>then repeat </a:t>
            </a:r>
          </a:p>
          <a:p>
            <a:pPr marL="342900" indent="-342900">
              <a:buAutoNum type="arabicPeriod"/>
            </a:pPr>
            <a:endParaRPr lang="en-AU" sz="1000" dirty="0"/>
          </a:p>
          <a:p>
            <a:pPr marL="342900" indent="-342900">
              <a:buAutoNum type="arabicPeriod"/>
            </a:pPr>
            <a:r>
              <a:rPr lang="en-AU" sz="1400" dirty="0">
                <a:solidFill>
                  <a:srgbClr val="FF0000"/>
                </a:solidFill>
              </a:rPr>
              <a:t>Print</a:t>
            </a:r>
            <a:r>
              <a:rPr lang="en-AU" sz="1400" dirty="0"/>
              <a:t> the sheet on the letter </a:t>
            </a:r>
            <a:r>
              <a:rPr lang="el-GR" sz="1400" dirty="0" err="1">
                <a:solidFill>
                  <a:srgbClr val="FF0000"/>
                </a:solidFill>
              </a:rPr>
              <a:t>Νν</a:t>
            </a:r>
            <a:r>
              <a:rPr lang="en-AU" sz="1400" dirty="0">
                <a:solidFill>
                  <a:srgbClr val="FF0000"/>
                </a:solidFill>
              </a:rPr>
              <a:t>. </a:t>
            </a:r>
          </a:p>
          <a:p>
            <a:r>
              <a:rPr lang="en-AU" sz="1400" dirty="0">
                <a:solidFill>
                  <a:srgbClr val="FF0000"/>
                </a:solidFill>
              </a:rPr>
              <a:t>        </a:t>
            </a:r>
            <a:r>
              <a:rPr lang="el-GR" sz="1400" dirty="0">
                <a:solidFill>
                  <a:srgbClr val="FF0000"/>
                </a:solidFill>
              </a:rPr>
              <a:t> (</a:t>
            </a:r>
            <a:r>
              <a:rPr lang="en-AU" sz="1400" dirty="0">
                <a:solidFill>
                  <a:srgbClr val="FF0000"/>
                </a:solidFill>
              </a:rPr>
              <a:t>Please note</a:t>
            </a:r>
            <a:r>
              <a:rPr lang="en-AU" sz="1400" dirty="0">
                <a:solidFill>
                  <a:srgbClr val="002060"/>
                </a:solidFill>
              </a:rPr>
              <a:t>: </a:t>
            </a:r>
            <a:r>
              <a:rPr lang="en-AU" sz="1400" dirty="0"/>
              <a:t>If you are unable to print, you may copy and complete the </a:t>
            </a:r>
          </a:p>
          <a:p>
            <a:r>
              <a:rPr lang="en-AU" sz="1400" dirty="0"/>
              <a:t>         activities in a workbook</a:t>
            </a:r>
            <a:r>
              <a:rPr lang="el-GR" sz="1400" dirty="0"/>
              <a:t>).</a:t>
            </a:r>
            <a:endParaRPr lang="en-AU" sz="1400" dirty="0"/>
          </a:p>
          <a:p>
            <a:endParaRPr lang="el-GR" sz="1000" dirty="0">
              <a:solidFill>
                <a:srgbClr val="FF0000"/>
              </a:solidFill>
            </a:endParaRPr>
          </a:p>
          <a:p>
            <a:r>
              <a:rPr lang="el-GR" sz="1400" dirty="0">
                <a:solidFill>
                  <a:srgbClr val="FF0000"/>
                </a:solidFill>
              </a:rPr>
              <a:t>4. </a:t>
            </a:r>
            <a:r>
              <a:rPr lang="en-AU" sz="1400" dirty="0">
                <a:solidFill>
                  <a:srgbClr val="FF0000"/>
                </a:solidFill>
              </a:rPr>
              <a:t>Complete </a:t>
            </a:r>
            <a:r>
              <a:rPr lang="en-AU" sz="1400" dirty="0"/>
              <a:t>the work on the sheet</a:t>
            </a:r>
          </a:p>
          <a:p>
            <a:endParaRPr lang="en-AU" sz="1000" dirty="0"/>
          </a:p>
          <a:p>
            <a:r>
              <a:rPr lang="en-AU" sz="1400" dirty="0">
                <a:solidFill>
                  <a:srgbClr val="FF0000"/>
                </a:solidFill>
              </a:rPr>
              <a:t>5</a:t>
            </a:r>
            <a:r>
              <a:rPr lang="el-GR" sz="1400" dirty="0">
                <a:solidFill>
                  <a:srgbClr val="FF0000"/>
                </a:solidFill>
              </a:rPr>
              <a:t>.</a:t>
            </a:r>
            <a:r>
              <a:rPr lang="en-AU" sz="1400" dirty="0">
                <a:solidFill>
                  <a:srgbClr val="FF0000"/>
                </a:solidFill>
              </a:rPr>
              <a:t>   Upload </a:t>
            </a:r>
            <a:r>
              <a:rPr lang="en-AU" sz="1400" dirty="0"/>
              <a:t>your completed work </a:t>
            </a:r>
          </a:p>
          <a:p>
            <a:pPr marL="342900" indent="-342900">
              <a:buAutoNum type="arabicPeriod"/>
            </a:pPr>
            <a:endParaRPr lang="en-AU" sz="1400" dirty="0"/>
          </a:p>
          <a:p>
            <a:r>
              <a:rPr lang="en-AU" sz="1400" dirty="0"/>
              <a:t>Mrs </a:t>
            </a:r>
            <a:r>
              <a:rPr lang="en-AU" sz="1400" dirty="0" err="1"/>
              <a:t>Kovanis</a:t>
            </a:r>
            <a:r>
              <a:rPr lang="en-AU" sz="1400" dirty="0"/>
              <a:t> and Mrs </a:t>
            </a:r>
            <a:r>
              <a:rPr lang="en-AU" sz="1400" dirty="0" err="1"/>
              <a:t>Karantonis</a:t>
            </a:r>
            <a:r>
              <a:rPr lang="en-AU" sz="1400" dirty="0"/>
              <a:t> are looking forward to seeing your work!</a:t>
            </a:r>
          </a:p>
          <a:p>
            <a:r>
              <a:rPr lang="en-AU" sz="1400" dirty="0"/>
              <a:t>Take care!</a:t>
            </a:r>
          </a:p>
          <a:p>
            <a:pPr marL="342900" indent="-342900">
              <a:buAutoNum type="arabicPeriod"/>
            </a:pPr>
            <a:endParaRPr lang="en-US" sz="1400" dirty="0"/>
          </a:p>
        </p:txBody>
      </p:sp>
      <p:pic>
        <p:nvPicPr>
          <p:cNvPr id="21" name="Audio Recording 23 Sep 2021 at 11:23:03 am" descr="Audio Recording 23 Sep 2021 at 11:23:03 am">
            <a:hlinkClick r:id="" action="ppaction://media"/>
            <a:extLst>
              <a:ext uri="{FF2B5EF4-FFF2-40B4-BE49-F238E27FC236}">
                <a16:creationId xmlns:a16="http://schemas.microsoft.com/office/drawing/2014/main" id="{34C35FCF-A730-1B41-8DA1-6631F1FDB8C5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 flipV="1">
            <a:off x="3861464" y="6167152"/>
            <a:ext cx="288132" cy="162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8E5E151-E54F-1F48-A8B7-1E043E902435}"/>
              </a:ext>
            </a:extLst>
          </p:cNvPr>
          <p:cNvSpPr/>
          <p:nvPr/>
        </p:nvSpPr>
        <p:spPr>
          <a:xfrm>
            <a:off x="167552" y="199237"/>
            <a:ext cx="6522897" cy="9507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B7FA39-FAEA-FA48-9464-B5F97ED1E981}"/>
              </a:ext>
            </a:extLst>
          </p:cNvPr>
          <p:cNvSpPr txBox="1"/>
          <p:nvPr/>
        </p:nvSpPr>
        <p:spPr>
          <a:xfrm>
            <a:off x="5010912" y="173993"/>
            <a:ext cx="1819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Τ</a:t>
            </a:r>
            <a:r>
              <a:rPr lang="en-AU" dirty="0"/>
              <a:t>erm 4 </a:t>
            </a:r>
            <a:r>
              <a:rPr lang="en-AU" dirty="0">
                <a:solidFill>
                  <a:srgbClr val="FF0000"/>
                </a:solidFill>
              </a:rPr>
              <a:t>Week 1</a:t>
            </a:r>
            <a:r>
              <a:rPr lang="en-US" dirty="0">
                <a:solidFill>
                  <a:srgbClr val="FF0000"/>
                </a:solidFill>
              </a:rPr>
              <a:t>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897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0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792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011-40CF-BB4C-9BA3-01123BB1A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8639" y="220003"/>
            <a:ext cx="1434354" cy="596963"/>
          </a:xfrm>
        </p:spPr>
        <p:txBody>
          <a:bodyPr>
            <a:noAutofit/>
          </a:bodyPr>
          <a:lstStyle/>
          <a:p>
            <a:r>
              <a:rPr lang="el-GR" sz="4800" dirty="0" err="1">
                <a:solidFill>
                  <a:srgbClr val="FF0000"/>
                </a:solidFill>
              </a:rPr>
              <a:t>Νν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7AE047-3B47-1045-BF08-9544F030440D}"/>
              </a:ext>
            </a:extLst>
          </p:cNvPr>
          <p:cNvSpPr txBox="1"/>
          <p:nvPr/>
        </p:nvSpPr>
        <p:spPr>
          <a:xfrm>
            <a:off x="428607" y="631064"/>
            <a:ext cx="5741080" cy="52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61"/>
            <a:r>
              <a:rPr lang="el-GR" sz="2817" dirty="0">
                <a:solidFill>
                  <a:prstClr val="black"/>
                </a:solidFill>
                <a:latin typeface="Calibri" panose="020F0502020204030204"/>
              </a:rPr>
              <a:t>   </a:t>
            </a:r>
            <a:r>
              <a:rPr lang="el-GR" sz="2400" dirty="0">
                <a:solidFill>
                  <a:prstClr val="black"/>
                </a:solidFill>
                <a:latin typeface="Calibri" panose="020F0502020204030204"/>
              </a:rPr>
              <a:t>Τ</a:t>
            </a:r>
            <a:r>
              <a:rPr lang="en-AU" sz="2400" dirty="0">
                <a:solidFill>
                  <a:prstClr val="black"/>
                </a:solidFill>
                <a:latin typeface="Calibri" panose="020F0502020204030204"/>
              </a:rPr>
              <a:t>he letter </a:t>
            </a:r>
            <a:r>
              <a:rPr lang="en-AU" sz="2400" dirty="0">
                <a:solidFill>
                  <a:srgbClr val="FF0000"/>
                </a:solidFill>
                <a:latin typeface="Calibri" panose="020F0502020204030204"/>
              </a:rPr>
              <a:t>‘</a:t>
            </a:r>
            <a:r>
              <a:rPr lang="el-GR" sz="2400" dirty="0">
                <a:solidFill>
                  <a:srgbClr val="FF0000"/>
                </a:solidFill>
                <a:latin typeface="Calibri" panose="020F0502020204030204"/>
              </a:rPr>
              <a:t>ν</a:t>
            </a:r>
            <a:r>
              <a:rPr lang="en-AU" sz="2400" dirty="0">
                <a:solidFill>
                  <a:srgbClr val="FF0000"/>
                </a:solidFill>
                <a:latin typeface="Calibri" panose="020F0502020204030204"/>
              </a:rPr>
              <a:t>’       </a:t>
            </a:r>
            <a:r>
              <a:rPr lang="en-AU" sz="2400" dirty="0">
                <a:solidFill>
                  <a:prstClr val="black"/>
                </a:solidFill>
                <a:latin typeface="Calibri" panose="020F0502020204030204"/>
              </a:rPr>
              <a:t>as in </a:t>
            </a:r>
            <a:r>
              <a:rPr lang="en-AU" sz="2400" dirty="0">
                <a:solidFill>
                  <a:srgbClr val="FF0000"/>
                </a:solidFill>
                <a:latin typeface="Calibri" panose="020F0502020204030204"/>
              </a:rPr>
              <a:t>‘no’</a:t>
            </a:r>
            <a:endParaRPr lang="en-US" sz="24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A8F8A0-9743-AF43-B700-C9C2DC1BE3F9}"/>
              </a:ext>
            </a:extLst>
          </p:cNvPr>
          <p:cNvSpPr txBox="1"/>
          <p:nvPr/>
        </p:nvSpPr>
        <p:spPr>
          <a:xfrm>
            <a:off x="303105" y="1117402"/>
            <a:ext cx="4423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1. Trace the letter </a:t>
            </a:r>
            <a:r>
              <a:rPr lang="el-GR" sz="1600" dirty="0">
                <a:solidFill>
                  <a:prstClr val="black"/>
                </a:solidFill>
                <a:latin typeface="Calibri" panose="020F0502020204030204"/>
              </a:rPr>
              <a:t>Ν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 in upper case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225D29-B472-8C42-8BAD-924D31AC202C}"/>
              </a:ext>
            </a:extLst>
          </p:cNvPr>
          <p:cNvSpPr/>
          <p:nvPr/>
        </p:nvSpPr>
        <p:spPr>
          <a:xfrm>
            <a:off x="427820" y="1403509"/>
            <a:ext cx="5760001" cy="707886"/>
          </a:xfrm>
          <a:prstGeom prst="rect">
            <a:avLst/>
          </a:prstGeom>
          <a:noFill/>
        </p:spPr>
        <p:txBody>
          <a:bodyPr wrap="square" lIns="91441" tIns="45720" rIns="91441" bIns="45720">
            <a:spAutoFit/>
          </a:bodyPr>
          <a:lstStyle/>
          <a:p>
            <a:pPr defTabSz="457161"/>
            <a:r>
              <a:rPr lang="el-GR" sz="4000" b="1" spc="51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Ν  Ν  Ν  Ν  Ν  Ν  Ν  Ν  Ν</a:t>
            </a:r>
            <a:endParaRPr lang="en-GB" sz="4000" b="1" spc="51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  <a:latin typeface="Calibri" panose="020F0502020204030204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F82FD9D-76E4-1D41-8D5D-75747A655A8E}"/>
              </a:ext>
            </a:extLst>
          </p:cNvPr>
          <p:cNvCxnSpPr>
            <a:cxnSpLocks/>
          </p:cNvCxnSpPr>
          <p:nvPr/>
        </p:nvCxnSpPr>
        <p:spPr>
          <a:xfrm>
            <a:off x="404023" y="2871190"/>
            <a:ext cx="5760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E2B6523-5417-E145-BC24-448C01556D0A}"/>
              </a:ext>
            </a:extLst>
          </p:cNvPr>
          <p:cNvSpPr txBox="1"/>
          <p:nvPr/>
        </p:nvSpPr>
        <p:spPr>
          <a:xfrm>
            <a:off x="301579" y="2191098"/>
            <a:ext cx="462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l-GR" sz="16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Now write the </a:t>
            </a:r>
            <a:r>
              <a:rPr lang="el-GR" sz="1600" dirty="0">
                <a:solidFill>
                  <a:srgbClr val="FF0000"/>
                </a:solidFill>
                <a:latin typeface="Calibri" panose="020F0502020204030204"/>
              </a:rPr>
              <a:t>Ν</a:t>
            </a:r>
            <a:r>
              <a:rPr lang="en-AU" sz="1600" dirty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on the line below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E20F28-74C3-7542-8947-720243E4D09F}"/>
              </a:ext>
            </a:extLst>
          </p:cNvPr>
          <p:cNvSpPr txBox="1"/>
          <p:nvPr/>
        </p:nvSpPr>
        <p:spPr>
          <a:xfrm>
            <a:off x="301577" y="3168379"/>
            <a:ext cx="4911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3. Trace the letter </a:t>
            </a:r>
            <a:r>
              <a:rPr lang="el-GR" sz="1600" dirty="0">
                <a:solidFill>
                  <a:srgbClr val="FF0000"/>
                </a:solidFill>
                <a:latin typeface="Calibri" panose="020F0502020204030204"/>
              </a:rPr>
              <a:t>ν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 in lower case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29D642-4585-7545-8030-6C1A5E6DD6D7}"/>
              </a:ext>
            </a:extLst>
          </p:cNvPr>
          <p:cNvSpPr txBox="1"/>
          <p:nvPr/>
        </p:nvSpPr>
        <p:spPr>
          <a:xfrm>
            <a:off x="427820" y="3448435"/>
            <a:ext cx="5114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l-GR" sz="4000" b="1" spc="51" dirty="0">
                <a:ln w="9525" cmpd="sng">
                  <a:solidFill>
                    <a:srgbClr val="FF0000"/>
                  </a:solidFill>
                  <a:prstDash val="sysDot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ν  ν ν  ν  ν  ν  ν  ν  ν  ν</a:t>
            </a:r>
            <a:endParaRPr lang="en-GB" sz="4000" b="1" spc="51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  <a:latin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4907CE8-C475-B344-8C71-DE38C45DCD42}"/>
                  </a:ext>
                </a:extLst>
              </p14:cNvPr>
              <p14:cNvContentPartPr/>
              <p14:nvPr/>
            </p14:nvContentPartPr>
            <p14:xfrm>
              <a:off x="-1785685" y="3096037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4907CE8-C475-B344-8C71-DE38C45DCD4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-1794685" y="3087037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70B242B-2DBB-A346-A0D1-74343BF38B50}"/>
              </a:ext>
            </a:extLst>
          </p:cNvPr>
          <p:cNvCxnSpPr>
            <a:cxnSpLocks/>
          </p:cNvCxnSpPr>
          <p:nvPr/>
        </p:nvCxnSpPr>
        <p:spPr>
          <a:xfrm>
            <a:off x="386093" y="4816824"/>
            <a:ext cx="5760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C52CBF4-8816-B543-A469-8EC5850EE065}"/>
              </a:ext>
            </a:extLst>
          </p:cNvPr>
          <p:cNvSpPr txBox="1"/>
          <p:nvPr/>
        </p:nvSpPr>
        <p:spPr>
          <a:xfrm>
            <a:off x="319509" y="4191713"/>
            <a:ext cx="462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Now write the </a:t>
            </a:r>
            <a:r>
              <a:rPr lang="el-GR" sz="1600" dirty="0">
                <a:solidFill>
                  <a:srgbClr val="FF0000"/>
                </a:solidFill>
                <a:latin typeface="Calibri" panose="020F0502020204030204"/>
              </a:rPr>
              <a:t>ν 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on the line below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D5ADB9F2-ECDC-1045-BC28-1C0BDB165D27}"/>
              </a:ext>
            </a:extLst>
          </p:cNvPr>
          <p:cNvSpPr txBox="1">
            <a:spLocks/>
          </p:cNvSpPr>
          <p:nvPr/>
        </p:nvSpPr>
        <p:spPr>
          <a:xfrm>
            <a:off x="435467" y="4829450"/>
            <a:ext cx="6523871" cy="596963"/>
          </a:xfrm>
          <a:prstGeom prst="rect">
            <a:avLst/>
          </a:prstGeom>
        </p:spPr>
        <p:txBody>
          <a:bodyPr vert="horz" lIns="91441" tIns="45720" rIns="91441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42"/>
            <a:endParaRPr lang="en-US" sz="3600" dirty="0">
              <a:solidFill>
                <a:srgbClr val="FF0000"/>
              </a:solidFill>
              <a:latin typeface="Calibri Light" panose="020F0302020204030204"/>
            </a:endParaRP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8DA717D3-D652-4142-AFB6-4AA44ACA8DBF}"/>
              </a:ext>
            </a:extLst>
          </p:cNvPr>
          <p:cNvSpPr txBox="1">
            <a:spLocks/>
          </p:cNvSpPr>
          <p:nvPr/>
        </p:nvSpPr>
        <p:spPr>
          <a:xfrm>
            <a:off x="38895" y="2680594"/>
            <a:ext cx="6160900" cy="596963"/>
          </a:xfrm>
          <a:prstGeom prst="rect">
            <a:avLst/>
          </a:prstGeom>
        </p:spPr>
        <p:txBody>
          <a:bodyPr vert="horz" lIns="91441" tIns="45720" rIns="91441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42"/>
            <a:endParaRPr lang="en-US" sz="3600" dirty="0">
              <a:solidFill>
                <a:srgbClr val="FF0000"/>
              </a:solidFill>
              <a:latin typeface="Calibri Light" panose="020F030202020403020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0AFD52-98D2-864A-932C-9F5733E96D15}"/>
              </a:ext>
            </a:extLst>
          </p:cNvPr>
          <p:cNvSpPr txBox="1"/>
          <p:nvPr/>
        </p:nvSpPr>
        <p:spPr>
          <a:xfrm>
            <a:off x="319508" y="5028946"/>
            <a:ext cx="462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Circle the letter </a:t>
            </a:r>
            <a:r>
              <a:rPr lang="el-GR" sz="1600" dirty="0">
                <a:solidFill>
                  <a:srgbClr val="FF0000"/>
                </a:solidFill>
                <a:latin typeface="Calibri" panose="020F0502020204030204"/>
              </a:rPr>
              <a:t>ν</a:t>
            </a:r>
            <a:endParaRPr lang="en-US" sz="16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E073AC8-17F0-8048-AE14-02DACEFB2F7D}"/>
              </a:ext>
            </a:extLst>
          </p:cNvPr>
          <p:cNvSpPr txBox="1"/>
          <p:nvPr/>
        </p:nvSpPr>
        <p:spPr>
          <a:xfrm>
            <a:off x="279693" y="6400248"/>
            <a:ext cx="139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νερό</a:t>
            </a: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 - water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E22FB1E-602F-9546-B624-12E78AA5E40B}"/>
              </a:ext>
            </a:extLst>
          </p:cNvPr>
          <p:cNvSpPr txBox="1"/>
          <p:nvPr/>
        </p:nvSpPr>
        <p:spPr>
          <a:xfrm>
            <a:off x="1574997" y="6408599"/>
            <a:ext cx="207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νύστα</a:t>
            </a:r>
            <a:r>
              <a:rPr lang="en-AU" sz="15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- sleepiness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3AF939-BC73-E844-B4B0-0B0480805FDF}"/>
              </a:ext>
            </a:extLst>
          </p:cNvPr>
          <p:cNvSpPr txBox="1"/>
          <p:nvPr/>
        </p:nvSpPr>
        <p:spPr>
          <a:xfrm>
            <a:off x="313559" y="6946232"/>
            <a:ext cx="462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l-GR" sz="1600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AU" sz="1600" dirty="0">
                <a:solidFill>
                  <a:prstClr val="black"/>
                </a:solidFill>
                <a:latin typeface="Calibri" panose="020F0502020204030204"/>
              </a:rPr>
              <a:t>Read and colour the syllables.</a:t>
            </a:r>
            <a:endParaRPr lang="en-US" sz="16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927AEDB-5656-DA44-AD27-6555AB6EE7C5}"/>
              </a:ext>
            </a:extLst>
          </p:cNvPr>
          <p:cNvSpPr txBox="1"/>
          <p:nvPr/>
        </p:nvSpPr>
        <p:spPr>
          <a:xfrm>
            <a:off x="3456820" y="6438382"/>
            <a:ext cx="14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νύχτα</a:t>
            </a: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 - night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769D523-11D1-3140-91FA-CBB5FE2686AE}"/>
              </a:ext>
            </a:extLst>
          </p:cNvPr>
          <p:cNvSpPr txBox="1"/>
          <p:nvPr/>
        </p:nvSpPr>
        <p:spPr>
          <a:xfrm>
            <a:off x="4952425" y="6438430"/>
            <a:ext cx="14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1"/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Νίκος</a:t>
            </a: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-</a:t>
            </a: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Ν</a:t>
            </a: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ick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B3D5339-BD55-0849-9C45-DD9E1334641D}"/>
              </a:ext>
            </a:extLst>
          </p:cNvPr>
          <p:cNvSpPr txBox="1"/>
          <p:nvPr/>
        </p:nvSpPr>
        <p:spPr>
          <a:xfrm>
            <a:off x="404022" y="7400881"/>
            <a:ext cx="972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161"/>
            <a:r>
              <a:rPr lang="en-AU" sz="2800" b="1" spc="51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    </a:t>
            </a:r>
            <a:r>
              <a:rPr lang="el-GR" sz="2800" b="1" spc="51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νο</a:t>
            </a:r>
            <a:endParaRPr lang="en-GB" sz="2800" b="1" spc="51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  <a:latin typeface="Calibri" panose="020F0502020204030204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BD3DA5A-2F69-7849-BBC4-359000673A5A}"/>
              </a:ext>
            </a:extLst>
          </p:cNvPr>
          <p:cNvSpPr txBox="1"/>
          <p:nvPr/>
        </p:nvSpPr>
        <p:spPr>
          <a:xfrm>
            <a:off x="1722371" y="7392294"/>
            <a:ext cx="972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161"/>
            <a:r>
              <a:rPr lang="en-AU" sz="2800" b="1" spc="51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  </a:t>
            </a:r>
            <a:r>
              <a:rPr lang="el-GR" sz="2800" b="1" spc="51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νι</a:t>
            </a:r>
            <a:endParaRPr lang="en-GB" sz="2800" b="1" spc="51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  <a:latin typeface="Calibri" panose="020F0502020204030204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30C7073-CAF1-F349-8E6C-BAE83E1E4521}"/>
              </a:ext>
            </a:extLst>
          </p:cNvPr>
          <p:cNvSpPr txBox="1"/>
          <p:nvPr/>
        </p:nvSpPr>
        <p:spPr>
          <a:xfrm>
            <a:off x="2996787" y="7405412"/>
            <a:ext cx="972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161"/>
            <a:r>
              <a:rPr lang="en-AU" sz="2800" b="1" spc="51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   </a:t>
            </a:r>
            <a:r>
              <a:rPr lang="el-GR" sz="2800" b="1" spc="51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να</a:t>
            </a:r>
            <a:endParaRPr lang="en-GB" sz="2800" b="1" spc="51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  <a:latin typeface="Calibri" panose="020F0502020204030204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35F41C-398B-7F46-9FF5-B3181EBB2D39}"/>
              </a:ext>
            </a:extLst>
          </p:cNvPr>
          <p:cNvSpPr txBox="1"/>
          <p:nvPr/>
        </p:nvSpPr>
        <p:spPr>
          <a:xfrm>
            <a:off x="5496282" y="7417814"/>
            <a:ext cx="972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161"/>
            <a:r>
              <a:rPr lang="en-AU" sz="2800" b="1" spc="51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   </a:t>
            </a:r>
            <a:r>
              <a:rPr lang="el-GR" sz="2800" b="1" spc="51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νη</a:t>
            </a:r>
            <a:endParaRPr lang="en-GB" sz="2800" b="1" spc="51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  <a:latin typeface="Calibri" panose="020F0502020204030204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215AA5C-14B2-564F-8F61-3130DA9B3333}"/>
              </a:ext>
            </a:extLst>
          </p:cNvPr>
          <p:cNvSpPr txBox="1"/>
          <p:nvPr/>
        </p:nvSpPr>
        <p:spPr>
          <a:xfrm>
            <a:off x="4221866" y="7400881"/>
            <a:ext cx="972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161"/>
            <a:r>
              <a:rPr lang="en-AU" sz="2800" b="1" spc="51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   </a:t>
            </a:r>
            <a:r>
              <a:rPr lang="el-GR" sz="2800" b="1" spc="51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  <a:latin typeface="Calibri" panose="020F0502020204030204"/>
              </a:rPr>
              <a:t>νε</a:t>
            </a:r>
            <a:endParaRPr lang="en-GB" sz="2800" b="1" spc="51" dirty="0">
              <a:ln w="9525" cmpd="sng">
                <a:solidFill>
                  <a:srgbClr val="FF0000"/>
                </a:solidFill>
                <a:prstDash val="sysDot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  <a:latin typeface="Calibri" panose="020F0502020204030204"/>
            </a:endParaRPr>
          </a:p>
        </p:txBody>
      </p:sp>
      <p:pic>
        <p:nvPicPr>
          <p:cNvPr id="5" name="Graphic 4" descr="Leaky Tap with solid fill">
            <a:extLst>
              <a:ext uri="{FF2B5EF4-FFF2-40B4-BE49-F238E27FC236}">
                <a16:creationId xmlns:a16="http://schemas.microsoft.com/office/drawing/2014/main" id="{E47D1FB5-16EC-C745-9454-F862C0D4AA4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66291" y="5375503"/>
            <a:ext cx="781408" cy="986400"/>
          </a:xfrm>
          <a:prstGeom prst="rect">
            <a:avLst/>
          </a:prstGeom>
        </p:spPr>
      </p:pic>
      <p:pic>
        <p:nvPicPr>
          <p:cNvPr id="9" name="Graphic 8" descr="Tired face outline with solid fill">
            <a:extLst>
              <a:ext uri="{FF2B5EF4-FFF2-40B4-BE49-F238E27FC236}">
                <a16:creationId xmlns:a16="http://schemas.microsoft.com/office/drawing/2014/main" id="{41DBF41A-257D-374E-B68C-B9AD0EC08CD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077729" y="5494997"/>
            <a:ext cx="986400" cy="986400"/>
          </a:xfrm>
          <a:prstGeom prst="rect">
            <a:avLst/>
          </a:prstGeom>
        </p:spPr>
      </p:pic>
      <p:pic>
        <p:nvPicPr>
          <p:cNvPr id="11" name="Graphic 10" descr="Moon and stars with solid fill">
            <a:extLst>
              <a:ext uri="{FF2B5EF4-FFF2-40B4-BE49-F238E27FC236}">
                <a16:creationId xmlns:a16="http://schemas.microsoft.com/office/drawing/2014/main" id="{6D777B2D-F4C8-5841-AB34-BF3EAE486C8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813886" y="5469276"/>
            <a:ext cx="986400" cy="986400"/>
          </a:xfrm>
          <a:prstGeom prst="rect">
            <a:avLst/>
          </a:prstGeom>
        </p:spPr>
      </p:pic>
      <p:pic>
        <p:nvPicPr>
          <p:cNvPr id="13" name="Graphic 12" descr="Child with balloon with solid fill">
            <a:extLst>
              <a:ext uri="{FF2B5EF4-FFF2-40B4-BE49-F238E27FC236}">
                <a16:creationId xmlns:a16="http://schemas.microsoft.com/office/drawing/2014/main" id="{A9C1C284-CA02-C34C-85D8-184C3C66E0C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380586" y="5269936"/>
            <a:ext cx="990000" cy="990000"/>
          </a:xfrm>
          <a:prstGeom prst="rect">
            <a:avLst/>
          </a:prstGeom>
        </p:spPr>
      </p:pic>
      <p:pic>
        <p:nvPicPr>
          <p:cNvPr id="15" name="Audio Recording 23 Sep 2021 at 10:57:26 am" descr="Audio Recording 23 Sep 2021 at 10:57:26 am">
            <a:hlinkClick r:id="" action="ppaction://media"/>
            <a:extLst>
              <a:ext uri="{FF2B5EF4-FFF2-40B4-BE49-F238E27FC236}">
                <a16:creationId xmlns:a16="http://schemas.microsoft.com/office/drawing/2014/main" id="{4A4D227F-69C2-7945-976D-0EED7D32FA6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483420" y="6033845"/>
            <a:ext cx="288000" cy="288000"/>
          </a:xfrm>
          <a:prstGeom prst="rect">
            <a:avLst/>
          </a:prstGeom>
          <a:solidFill>
            <a:srgbClr val="FF0000">
              <a:alpha val="52723"/>
            </a:srgbClr>
          </a:solidFill>
        </p:spPr>
      </p:pic>
      <p:pic>
        <p:nvPicPr>
          <p:cNvPr id="17" name="Audio Recording 23 Sep 2021 at 10:58:19 am" descr="Audio Recording 23 Sep 2021 at 10:58:19 am">
            <a:hlinkClick r:id="" action="ppaction://media"/>
            <a:extLst>
              <a:ext uri="{FF2B5EF4-FFF2-40B4-BE49-F238E27FC236}">
                <a16:creationId xmlns:a16="http://schemas.microsoft.com/office/drawing/2014/main" id="{A0F66A31-16E5-1A43-91D3-48D2812145F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1845176" y="6011962"/>
            <a:ext cx="288000" cy="288000"/>
          </a:xfrm>
          <a:prstGeom prst="rect">
            <a:avLst/>
          </a:prstGeom>
          <a:solidFill>
            <a:srgbClr val="FF0000">
              <a:alpha val="54000"/>
            </a:srgbClr>
          </a:solidFill>
        </p:spPr>
      </p:pic>
      <p:pic>
        <p:nvPicPr>
          <p:cNvPr id="20" name="Audio Recording 23 Sep 2021 at 11:00:38 am" descr="Audio Recording 23 Sep 2021 at 11:00:38 am">
            <a:hlinkClick r:id="" action="ppaction://media"/>
            <a:extLst>
              <a:ext uri="{FF2B5EF4-FFF2-40B4-BE49-F238E27FC236}">
                <a16:creationId xmlns:a16="http://schemas.microsoft.com/office/drawing/2014/main" id="{74B31897-5802-5242-94F7-F58E9D565033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3534134" y="6033839"/>
            <a:ext cx="288000" cy="288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pic>
        <p:nvPicPr>
          <p:cNvPr id="22" name="Audio Recording 23 Sep 2021 at 11:01:36 am" descr="Audio Recording 23 Sep 2021 at 11:01:36 am">
            <a:hlinkClick r:id="" action="ppaction://media"/>
            <a:extLst>
              <a:ext uri="{FF2B5EF4-FFF2-40B4-BE49-F238E27FC236}">
                <a16:creationId xmlns:a16="http://schemas.microsoft.com/office/drawing/2014/main" id="{2038E811-91CE-364B-B081-3E036C4341B3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5283588" y="6028893"/>
            <a:ext cx="288000" cy="288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pic>
        <p:nvPicPr>
          <p:cNvPr id="25" name="Audio Recording 23 Sep 2021 at 11:23:03 am" descr="Audio Recording 23 Sep 2021 at 11:23:03 am">
            <a:hlinkClick r:id="" action="ppaction://media"/>
            <a:extLst>
              <a:ext uri="{FF2B5EF4-FFF2-40B4-BE49-F238E27FC236}">
                <a16:creationId xmlns:a16="http://schemas.microsoft.com/office/drawing/2014/main" id="{0B1697FB-643A-5844-8383-166D4FBD2B07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2471030" y="292265"/>
            <a:ext cx="288000" cy="288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5804EE2B-EFFB-B14B-922E-4807DA950B8A}"/>
              </a:ext>
            </a:extLst>
          </p:cNvPr>
          <p:cNvSpPr/>
          <p:nvPr/>
        </p:nvSpPr>
        <p:spPr>
          <a:xfrm>
            <a:off x="301577" y="8140875"/>
            <a:ext cx="43876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161"/>
            <a:r>
              <a:rPr lang="en-AU" sz="1600" dirty="0">
                <a:solidFill>
                  <a:prstClr val="black"/>
                </a:solidFill>
              </a:rPr>
              <a:t>7</a:t>
            </a:r>
            <a:r>
              <a:rPr lang="en-US" sz="1600" dirty="0">
                <a:solidFill>
                  <a:prstClr val="black"/>
                </a:solidFill>
              </a:rPr>
              <a:t>. </a:t>
            </a:r>
            <a:r>
              <a:rPr lang="en-AU" sz="1600" dirty="0">
                <a:solidFill>
                  <a:prstClr val="black"/>
                </a:solidFill>
              </a:rPr>
              <a:t>Write the missing syllable.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FCDC90-876A-3748-8809-C467CB50134F}"/>
              </a:ext>
            </a:extLst>
          </p:cNvPr>
          <p:cNvSpPr txBox="1"/>
          <p:nvPr/>
        </p:nvSpPr>
        <p:spPr>
          <a:xfrm>
            <a:off x="443138" y="2541901"/>
            <a:ext cx="57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Calibri Light" panose="020F0302020204030204"/>
              </a:rPr>
              <a:t>Ν</a:t>
            </a:r>
            <a:endParaRPr lang="en-US" dirty="0">
              <a:solidFill>
                <a:srgbClr val="FF0000"/>
              </a:solidFill>
              <a:latin typeface="Calibri Light" panose="020F0302020204030204"/>
            </a:endParaRPr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B3CD9F-324C-5C45-BDD7-3A02FFDDA726}"/>
              </a:ext>
            </a:extLst>
          </p:cNvPr>
          <p:cNvSpPr txBox="1"/>
          <p:nvPr/>
        </p:nvSpPr>
        <p:spPr>
          <a:xfrm>
            <a:off x="498015" y="4474697"/>
            <a:ext cx="5970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Calibri Light" panose="020F0302020204030204"/>
              </a:rPr>
              <a:t>ν</a:t>
            </a:r>
            <a:endParaRPr lang="en-US" dirty="0">
              <a:solidFill>
                <a:srgbClr val="FF0000"/>
              </a:solidFill>
              <a:latin typeface="Calibri Light" panose="020F0302020204030204"/>
            </a:endParaRPr>
          </a:p>
          <a:p>
            <a:endParaRPr lang="en-US" dirty="0"/>
          </a:p>
        </p:txBody>
      </p:sp>
      <p:pic>
        <p:nvPicPr>
          <p:cNvPr id="33" name="Audio Recording 23 Sep 2021 at 11:43:26 am" descr="Audio Recording 23 Sep 2021 at 11:43:26 am">
            <a:hlinkClick r:id="" action="ppaction://media"/>
            <a:extLst>
              <a:ext uri="{FF2B5EF4-FFF2-40B4-BE49-F238E27FC236}">
                <a16:creationId xmlns:a16="http://schemas.microsoft.com/office/drawing/2014/main" id="{DC7A3872-68FE-DD47-84F5-8371F43F4687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446082" y="7587247"/>
            <a:ext cx="288000" cy="288000"/>
          </a:xfrm>
          <a:prstGeom prst="rect">
            <a:avLst/>
          </a:prstGeom>
          <a:solidFill>
            <a:srgbClr val="FF0000">
              <a:alpha val="53074"/>
            </a:srgbClr>
          </a:solidFill>
        </p:spPr>
      </p:pic>
      <p:pic>
        <p:nvPicPr>
          <p:cNvPr id="34" name="Audio Recording 23 Sep 2021 at 11:44:51 am" descr="Audio Recording 23 Sep 2021 at 11:44:51 am">
            <a:hlinkClick r:id="" action="ppaction://media"/>
            <a:extLst>
              <a:ext uri="{FF2B5EF4-FFF2-40B4-BE49-F238E27FC236}">
                <a16:creationId xmlns:a16="http://schemas.microsoft.com/office/drawing/2014/main" id="{616B99D8-0DBB-9448-85ED-EDF449CFAEF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1771337" y="7587247"/>
            <a:ext cx="288000" cy="288000"/>
          </a:xfrm>
          <a:prstGeom prst="rect">
            <a:avLst/>
          </a:prstGeom>
          <a:solidFill>
            <a:srgbClr val="FF0000">
              <a:alpha val="53201"/>
            </a:srgbClr>
          </a:solidFill>
        </p:spPr>
      </p:pic>
      <p:pic>
        <p:nvPicPr>
          <p:cNvPr id="36" name="Audio Recording 23 Sep 2021 at 11:46:23 am" descr="Audio Recording 23 Sep 2021 at 11:46:23 am">
            <a:hlinkClick r:id="" action="ppaction://media"/>
            <a:extLst>
              <a:ext uri="{FF2B5EF4-FFF2-40B4-BE49-F238E27FC236}">
                <a16:creationId xmlns:a16="http://schemas.microsoft.com/office/drawing/2014/main" id="{C0E0DBF6-84F8-6B43-8B38-26EEFDDE5ADF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3036753" y="7587247"/>
            <a:ext cx="288000" cy="288000"/>
          </a:xfrm>
          <a:prstGeom prst="rect">
            <a:avLst/>
          </a:prstGeom>
          <a:solidFill>
            <a:srgbClr val="FF0000">
              <a:alpha val="52745"/>
            </a:srgbClr>
          </a:solidFill>
        </p:spPr>
      </p:pic>
      <p:pic>
        <p:nvPicPr>
          <p:cNvPr id="37" name="Audio Recording 23 Sep 2021 at 11:47:52 am" descr="Audio Recording 23 Sep 2021 at 11:47:52 am">
            <a:hlinkClick r:id="" action="ppaction://media"/>
            <a:extLst>
              <a:ext uri="{FF2B5EF4-FFF2-40B4-BE49-F238E27FC236}">
                <a16:creationId xmlns:a16="http://schemas.microsoft.com/office/drawing/2014/main" id="{ACA2AF6A-73FB-9249-B406-64EB57F9B195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4277169" y="7587247"/>
            <a:ext cx="288000" cy="288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pic>
        <p:nvPicPr>
          <p:cNvPr id="38" name="Audio Recording 23 Sep 2021 at 11:49:35 am" descr="Audio Recording 23 Sep 2021 at 11:49:35 am">
            <a:hlinkClick r:id="" action="ppaction://media"/>
            <a:extLst>
              <a:ext uri="{FF2B5EF4-FFF2-40B4-BE49-F238E27FC236}">
                <a16:creationId xmlns:a16="http://schemas.microsoft.com/office/drawing/2014/main" id="{C9AD70AE-BD01-3948-B680-55A3A9DE5D1B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5528512" y="7597400"/>
            <a:ext cx="288000" cy="288000"/>
          </a:xfrm>
          <a:prstGeom prst="rect">
            <a:avLst/>
          </a:prstGeom>
          <a:solidFill>
            <a:srgbClr val="FF0000">
              <a:alpha val="52846"/>
            </a:srgbClr>
          </a:solidFill>
        </p:spPr>
      </p:pic>
      <p:pic>
        <p:nvPicPr>
          <p:cNvPr id="70" name="Graphic 69" descr="Leaky Tap with solid fill">
            <a:extLst>
              <a:ext uri="{FF2B5EF4-FFF2-40B4-BE49-F238E27FC236}">
                <a16:creationId xmlns:a16="http://schemas.microsoft.com/office/drawing/2014/main" id="{82F41BEA-5812-554D-8C6A-1BF09487AFF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3015" y="8525205"/>
            <a:ext cx="604774" cy="763428"/>
          </a:xfrm>
          <a:prstGeom prst="rect">
            <a:avLst/>
          </a:prstGeom>
        </p:spPr>
      </p:pic>
      <p:pic>
        <p:nvPicPr>
          <p:cNvPr id="74" name="Graphic 73" descr="Tired face outline with solid fill">
            <a:extLst>
              <a:ext uri="{FF2B5EF4-FFF2-40B4-BE49-F238E27FC236}">
                <a16:creationId xmlns:a16="http://schemas.microsoft.com/office/drawing/2014/main" id="{1E6C346A-4D4C-3342-B7A6-51374F868C6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472176" y="8662001"/>
            <a:ext cx="630000" cy="630000"/>
          </a:xfrm>
          <a:prstGeom prst="rect">
            <a:avLst/>
          </a:prstGeom>
        </p:spPr>
      </p:pic>
      <p:pic>
        <p:nvPicPr>
          <p:cNvPr id="76" name="Graphic 75" descr="Moon and stars with solid fill">
            <a:extLst>
              <a:ext uri="{FF2B5EF4-FFF2-40B4-BE49-F238E27FC236}">
                <a16:creationId xmlns:a16="http://schemas.microsoft.com/office/drawing/2014/main" id="{37A7BCFB-F65F-464F-AEF9-7256DCC2F55C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433679" y="8723972"/>
            <a:ext cx="506057" cy="506057"/>
          </a:xfrm>
          <a:prstGeom prst="rect">
            <a:avLst/>
          </a:prstGeom>
        </p:spPr>
      </p:pic>
      <p:pic>
        <p:nvPicPr>
          <p:cNvPr id="81" name="Graphic 80" descr="Child with balloon with solid fill">
            <a:extLst>
              <a:ext uri="{FF2B5EF4-FFF2-40B4-BE49-F238E27FC236}">
                <a16:creationId xmlns:a16="http://schemas.microsoft.com/office/drawing/2014/main" id="{A732E5F5-F3AB-AF4A-8340-405022A1BC7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894274" y="8568291"/>
            <a:ext cx="604800" cy="604800"/>
          </a:xfrm>
          <a:prstGeom prst="rect">
            <a:avLst/>
          </a:prstGeom>
        </p:spPr>
      </p:pic>
      <p:pic>
        <p:nvPicPr>
          <p:cNvPr id="91" name="Audio Recording 23 Sep 2021 at 10:57:26 am" descr="Audio Recording 23 Sep 2021 at 10:57:26 am">
            <a:hlinkClick r:id="" action="ppaction://media"/>
            <a:extLst>
              <a:ext uri="{FF2B5EF4-FFF2-40B4-BE49-F238E27FC236}">
                <a16:creationId xmlns:a16="http://schemas.microsoft.com/office/drawing/2014/main" id="{392D38A2-EE93-8245-A76F-C50A72D211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380678" y="8957718"/>
            <a:ext cx="288000" cy="288000"/>
          </a:xfrm>
          <a:prstGeom prst="rect">
            <a:avLst/>
          </a:prstGeom>
          <a:solidFill>
            <a:srgbClr val="FF0000">
              <a:alpha val="52723"/>
            </a:srgbClr>
          </a:solidFill>
        </p:spPr>
      </p:pic>
      <p:pic>
        <p:nvPicPr>
          <p:cNvPr id="93" name="Audio Recording 23 Sep 2021 at 10:58:19 am" descr="Audio Recording 23 Sep 2021 at 10:58:19 am">
            <a:hlinkClick r:id="" action="ppaction://media"/>
            <a:extLst>
              <a:ext uri="{FF2B5EF4-FFF2-40B4-BE49-F238E27FC236}">
                <a16:creationId xmlns:a16="http://schemas.microsoft.com/office/drawing/2014/main" id="{7CC6D353-C216-9143-B764-4A36B82DF24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2183836" y="8921490"/>
            <a:ext cx="288000" cy="288000"/>
          </a:xfrm>
          <a:prstGeom prst="rect">
            <a:avLst/>
          </a:prstGeom>
          <a:solidFill>
            <a:srgbClr val="FF0000">
              <a:alpha val="54000"/>
            </a:srgbClr>
          </a:solidFill>
        </p:spPr>
      </p:pic>
      <p:pic>
        <p:nvPicPr>
          <p:cNvPr id="94" name="Audio Recording 23 Sep 2021 at 11:00:38 am" descr="Audio Recording 23 Sep 2021 at 11:00:38 am">
            <a:hlinkClick r:id="" action="ppaction://media"/>
            <a:extLst>
              <a:ext uri="{FF2B5EF4-FFF2-40B4-BE49-F238E27FC236}">
                <a16:creationId xmlns:a16="http://schemas.microsoft.com/office/drawing/2014/main" id="{18D26226-D9AA-6648-A7DF-D9AB10C1740E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4108432" y="8867028"/>
            <a:ext cx="288000" cy="288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pic>
        <p:nvPicPr>
          <p:cNvPr id="95" name="Audio Recording 23 Sep 2021 at 11:01:36 am" descr="Audio Recording 23 Sep 2021 at 11:01:36 am">
            <a:hlinkClick r:id="" action="ppaction://media"/>
            <a:extLst>
              <a:ext uri="{FF2B5EF4-FFF2-40B4-BE49-F238E27FC236}">
                <a16:creationId xmlns:a16="http://schemas.microsoft.com/office/drawing/2014/main" id="{A02A1C00-DE1D-6B44-8350-7AC6E46CECE7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5650113" y="8869119"/>
            <a:ext cx="288000" cy="288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AA745B2-26D3-E04A-818B-5212D47D0C3A}"/>
              </a:ext>
            </a:extLst>
          </p:cNvPr>
          <p:cNvSpPr txBox="1"/>
          <p:nvPr/>
        </p:nvSpPr>
        <p:spPr>
          <a:xfrm>
            <a:off x="210154" y="9325803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prstClr val="black"/>
                </a:solidFill>
              </a:rPr>
              <a:t>__ __</a:t>
            </a:r>
            <a:r>
              <a:rPr lang="el-GR" sz="2400" dirty="0" err="1">
                <a:solidFill>
                  <a:prstClr val="black"/>
                </a:solidFill>
              </a:rPr>
              <a:t>ρό</a:t>
            </a:r>
            <a:endParaRPr lang="en-US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2CC0EC-11B0-7A41-AC24-0C739CC49B9B}"/>
              </a:ext>
            </a:extLst>
          </p:cNvPr>
          <p:cNvSpPr txBox="1"/>
          <p:nvPr/>
        </p:nvSpPr>
        <p:spPr>
          <a:xfrm>
            <a:off x="1937358" y="9325804"/>
            <a:ext cx="1327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prstClr val="black"/>
                </a:solidFill>
              </a:rPr>
              <a:t>__ __</a:t>
            </a:r>
            <a:r>
              <a:rPr lang="el-GR" sz="2400" dirty="0">
                <a:solidFill>
                  <a:prstClr val="black"/>
                </a:solidFill>
              </a:rPr>
              <a:t>στα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C8C9A35-1ED3-2046-8E8C-5F8BF70BA633}"/>
              </a:ext>
            </a:extLst>
          </p:cNvPr>
          <p:cNvSpPr txBox="1"/>
          <p:nvPr/>
        </p:nvSpPr>
        <p:spPr>
          <a:xfrm>
            <a:off x="3782302" y="9305378"/>
            <a:ext cx="1293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prstClr val="black"/>
                </a:solidFill>
              </a:rPr>
              <a:t>__ __</a:t>
            </a:r>
            <a:r>
              <a:rPr lang="el-GR" sz="2400" dirty="0" err="1">
                <a:solidFill>
                  <a:prstClr val="black"/>
                </a:solidFill>
              </a:rPr>
              <a:t>χτα</a:t>
            </a:r>
            <a:endParaRPr lang="en-US" sz="2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E05F89A-2D0B-B74D-B4B4-6003C18DED32}"/>
              </a:ext>
            </a:extLst>
          </p:cNvPr>
          <p:cNvSpPr txBox="1"/>
          <p:nvPr/>
        </p:nvSpPr>
        <p:spPr>
          <a:xfrm>
            <a:off x="5373388" y="9290220"/>
            <a:ext cx="128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prstClr val="black"/>
                </a:solidFill>
              </a:rPr>
              <a:t>__ __</a:t>
            </a:r>
            <a:r>
              <a:rPr lang="el-GR" sz="2400" dirty="0">
                <a:solidFill>
                  <a:prstClr val="black"/>
                </a:solidFill>
              </a:rPr>
              <a:t>κος</a:t>
            </a:r>
            <a:endParaRPr lang="en-US" sz="2400" dirty="0"/>
          </a:p>
        </p:txBody>
      </p:sp>
      <p:pic>
        <p:nvPicPr>
          <p:cNvPr id="96" name="Audio Recording 23 Sep 2021 at 11:23:03 am" descr="Audio Recording 23 Sep 2021 at 11:23:03 am">
            <a:hlinkClick r:id="" action="ppaction://media"/>
            <a:extLst>
              <a:ext uri="{FF2B5EF4-FFF2-40B4-BE49-F238E27FC236}">
                <a16:creationId xmlns:a16="http://schemas.microsoft.com/office/drawing/2014/main" id="{50C2A1C3-DCE3-9D4E-B1C0-9F68693E172B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2"/>
          <a:stretch>
            <a:fillRect/>
          </a:stretch>
        </p:blipFill>
        <p:spPr>
          <a:xfrm flipH="1" flipV="1">
            <a:off x="3498566" y="772590"/>
            <a:ext cx="288000" cy="288000"/>
          </a:xfrm>
          <a:prstGeom prst="rect">
            <a:avLst/>
          </a:prstGeom>
          <a:solidFill>
            <a:srgbClr val="FF0000">
              <a:alpha val="53000"/>
            </a:srgbClr>
          </a:solidFill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454D0C26-64AF-2744-94A7-3CD011BCC936}"/>
              </a:ext>
            </a:extLst>
          </p:cNvPr>
          <p:cNvSpPr/>
          <p:nvPr/>
        </p:nvSpPr>
        <p:spPr>
          <a:xfrm>
            <a:off x="197400" y="118531"/>
            <a:ext cx="6450446" cy="9719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9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68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368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240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792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408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728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920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536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472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1792" fill="hold"/>
                                        <p:tgtEl>
                                          <p:spTgt spid="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2688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368" fill="hold"/>
                                        <p:tgtEl>
                                          <p:spTgt spid="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2240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792" fill="hold"/>
                                        <p:tgtEl>
                                          <p:spTgt spid="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6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6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 vol="8000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vol="80000">
                <p:cTn id="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vol="80000">
                <p:cTn id="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"/>
                </p:tgtEl>
              </p:cMediaNode>
            </p:audio>
            <p:audio>
              <p:cMediaNode vol="80000">
                <p:cTn id="7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"/>
                </p:tgtEl>
              </p:cMediaNode>
            </p:audio>
            <p:audio>
              <p:cMediaNode vol="8000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"/>
                </p:tgtEl>
              </p:cMediaNode>
            </p:audio>
            <p:audio>
              <p:cMediaNode vol="8000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  <p:audio>
              <p:cMediaNode vol="80000">
                <p:cTn id="7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2740</TotalTime>
  <Words>327</Words>
  <Application>Microsoft Macintosh PowerPoint</Application>
  <PresentationFormat>A4 Paper (210x297 mm)</PresentationFormat>
  <Paragraphs>57</Paragraphs>
  <Slides>2</Slides>
  <Notes>0</Notes>
  <HiddenSlides>0</HiddenSlides>
  <MMClips>18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Νν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Kovanis</dc:creator>
  <cp:lastModifiedBy>Sylvia Kovanis</cp:lastModifiedBy>
  <cp:revision>13</cp:revision>
  <cp:lastPrinted>2021-09-23T02:26:26Z</cp:lastPrinted>
  <dcterms:created xsi:type="dcterms:W3CDTF">2021-09-21T07:57:33Z</dcterms:created>
  <dcterms:modified xsi:type="dcterms:W3CDTF">2021-09-23T06:54:04Z</dcterms:modified>
</cp:coreProperties>
</file>