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55"/>
  </p:normalViewPr>
  <p:slideViewPr>
    <p:cSldViewPr snapToGrid="0" snapToObjects="1">
      <p:cViewPr varScale="1">
        <p:scale>
          <a:sx n="114" d="100"/>
          <a:sy n="114" d="100"/>
        </p:scale>
        <p:origin x="417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FBCF-D4A6-AD40-85E4-35C3B59286E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42AD-D5C9-FD47-94CD-A336C814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FBCF-D4A6-AD40-85E4-35C3B59286E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42AD-D5C9-FD47-94CD-A336C814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1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FBCF-D4A6-AD40-85E4-35C3B59286E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42AD-D5C9-FD47-94CD-A336C814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5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FBCF-D4A6-AD40-85E4-35C3B59286E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42AD-D5C9-FD47-94CD-A336C814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6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FBCF-D4A6-AD40-85E4-35C3B59286E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42AD-D5C9-FD47-94CD-A336C814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6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FBCF-D4A6-AD40-85E4-35C3B59286E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42AD-D5C9-FD47-94CD-A336C814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1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FBCF-D4A6-AD40-85E4-35C3B59286E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42AD-D5C9-FD47-94CD-A336C814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2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FBCF-D4A6-AD40-85E4-35C3B59286E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42AD-D5C9-FD47-94CD-A336C814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FBCF-D4A6-AD40-85E4-35C3B59286E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42AD-D5C9-FD47-94CD-A336C814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2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FBCF-D4A6-AD40-85E4-35C3B59286E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42AD-D5C9-FD47-94CD-A336C814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FBCF-D4A6-AD40-85E4-35C3B59286E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42AD-D5C9-FD47-94CD-A336C814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5FBCF-D4A6-AD40-85E4-35C3B59286E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42AD-D5C9-FD47-94CD-A336C814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2.tiff"/><Relationship Id="rId4" Type="http://schemas.openxmlformats.org/officeDocument/2006/relationships/audio" Target="../media/media2.m4a"/><Relationship Id="rId9" Type="http://schemas.openxmlformats.org/officeDocument/2006/relationships/hyperlink" Target="https://www.youtube.com/watch?app=desktop&amp;v=ED2GiLzgfC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13" Type="http://schemas.openxmlformats.org/officeDocument/2006/relationships/image" Target="../media/image4.tiff"/><Relationship Id="rId3" Type="http://schemas.microsoft.com/office/2007/relationships/media" Target="../media/media5.m4a"/><Relationship Id="rId7" Type="http://schemas.microsoft.com/office/2007/relationships/media" Target="../media/media7.m4a"/><Relationship Id="rId12" Type="http://schemas.openxmlformats.org/officeDocument/2006/relationships/image" Target="../media/image3.tiff"/><Relationship Id="rId2" Type="http://schemas.openxmlformats.org/officeDocument/2006/relationships/audio" Target="../media/media4.m4a"/><Relationship Id="rId16" Type="http://schemas.openxmlformats.org/officeDocument/2006/relationships/image" Target="../media/image1.png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openxmlformats.org/officeDocument/2006/relationships/slideLayout" Target="../slideLayouts/slideLayout1.xml"/><Relationship Id="rId5" Type="http://schemas.microsoft.com/office/2007/relationships/media" Target="../media/media6.m4a"/><Relationship Id="rId15" Type="http://schemas.openxmlformats.org/officeDocument/2006/relationships/image" Target="../media/image6.tiff"/><Relationship Id="rId10" Type="http://schemas.openxmlformats.org/officeDocument/2006/relationships/audio" Target="../media/media8.m4a"/><Relationship Id="rId4" Type="http://schemas.openxmlformats.org/officeDocument/2006/relationships/audio" Target="../media/media5.m4a"/><Relationship Id="rId9" Type="http://schemas.microsoft.com/office/2007/relationships/media" Target="../media/media8.m4a"/><Relationship Id="rId1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28A635-5929-1A40-85AA-1B05111B97AB}"/>
              </a:ext>
            </a:extLst>
          </p:cNvPr>
          <p:cNvSpPr txBox="1"/>
          <p:nvPr/>
        </p:nvSpPr>
        <p:spPr>
          <a:xfrm>
            <a:off x="167551" y="173993"/>
            <a:ext cx="360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Greek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ADF93-96F1-C84A-BB55-21E8C390C00B}"/>
              </a:ext>
            </a:extLst>
          </p:cNvPr>
          <p:cNvSpPr txBox="1"/>
          <p:nvPr/>
        </p:nvSpPr>
        <p:spPr>
          <a:xfrm>
            <a:off x="1381038" y="2807332"/>
            <a:ext cx="3665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Γεια σας παιδιά!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</a:t>
            </a: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Yia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pedia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Audio Recording 23 Sep 2021 at 2:11:03 pm" descr="Audio Recording 23 Sep 2021 at 2:11:03 pm">
            <a:hlinkClick r:id="" action="ppaction://media"/>
            <a:extLst>
              <a:ext uri="{FF2B5EF4-FFF2-40B4-BE49-F238E27FC236}">
                <a16:creationId xmlns:a16="http://schemas.microsoft.com/office/drawing/2014/main" id="{907A3316-013B-5947-A21A-DD5A872E19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6105" y="2872387"/>
            <a:ext cx="288000" cy="288000"/>
          </a:xfrm>
          <a:prstGeom prst="rect">
            <a:avLst/>
          </a:prstGeom>
          <a:solidFill>
            <a:srgbClr val="FF0000">
              <a:alpha val="53225"/>
            </a:srgbClr>
          </a:solidFill>
        </p:spPr>
      </p:pic>
      <p:pic>
        <p:nvPicPr>
          <p:cNvPr id="7" name="Audio Recording 23 Sep 2021 at 2:14:06 pm" descr="Audio Recording 23 Sep 2021 at 2:14:06 pm">
            <a:hlinkClick r:id="" action="ppaction://media"/>
            <a:extLst>
              <a:ext uri="{FF2B5EF4-FFF2-40B4-BE49-F238E27FC236}">
                <a16:creationId xmlns:a16="http://schemas.microsoft.com/office/drawing/2014/main" id="{761CFD74-E19B-3C4A-B1FB-3199CB9144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79997" y="2206137"/>
            <a:ext cx="288000" cy="288000"/>
          </a:xfrm>
          <a:prstGeom prst="rect">
            <a:avLst/>
          </a:prstGeom>
          <a:solidFill>
            <a:srgbClr val="FF0000">
              <a:alpha val="52555"/>
            </a:srgb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A9B1F2-2B68-1A49-B35E-639CE5F4BD9F}"/>
              </a:ext>
            </a:extLst>
          </p:cNvPr>
          <p:cNvSpPr txBox="1"/>
          <p:nvPr/>
        </p:nvSpPr>
        <p:spPr>
          <a:xfrm>
            <a:off x="2635986" y="1929956"/>
            <a:ext cx="3350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Ελληνικά</a:t>
            </a:r>
            <a:endParaRPr kumimoji="0" lang="en-US" sz="4000" b="0" i="0" u="none" strike="noStrike" kern="1200" cap="none" spc="0" normalizeH="0" baseline="0" noProof="0" dirty="0">
              <a:ln w="0"/>
              <a:gradFill>
                <a:gsLst>
                  <a:gs pos="0">
                    <a:srgbClr val="5B9BD5">
                      <a:lumMod val="50000"/>
                    </a:srgbClr>
                  </a:gs>
                  <a:gs pos="50000">
                    <a:srgbClr val="5B9BD5"/>
                  </a:gs>
                  <a:gs pos="100000">
                    <a:srgbClr val="5B9BD5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8CAF9-C560-A94F-A639-4D941E05C92A}"/>
              </a:ext>
            </a:extLst>
          </p:cNvPr>
          <p:cNvSpPr txBox="1"/>
          <p:nvPr/>
        </p:nvSpPr>
        <p:spPr>
          <a:xfrm>
            <a:off x="660403" y="3217348"/>
            <a:ext cx="603004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Welcome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 everyone!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won’t be long now before we are all back at school learning together!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you been revising your Greek alphabet and your double letter sounds?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Here’s a link to help you remember: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https://www.youtube.com/watch?app=desktop&amp;v=ED2GiLzgfCs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week you will learn how to recognize, read and write the double letter sound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‘ευ’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43BC29-4168-5144-9B4B-B640105DA9A5}"/>
              </a:ext>
            </a:extLst>
          </p:cNvPr>
          <p:cNvSpPr txBox="1"/>
          <p:nvPr/>
        </p:nvSpPr>
        <p:spPr>
          <a:xfrm>
            <a:off x="660403" y="5909734"/>
            <a:ext cx="585893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follow the steps below to complete the activities for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week 1.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Download</a:t>
            </a:r>
            <a:r>
              <a:rPr kumimoji="0" lang="en-AU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document first in order to be able to click on the speaker symbol.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the speaker symbol to hear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then repeat.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Print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sheet on the sound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‘ευ’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note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are unable to print, you may copy and complete the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activities in a workbook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work on the sheet.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Upload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completed work.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Mrs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Kovanis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Mrs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Karantonis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looking forward to seeing what a great job you’ve done!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940540-5FA9-A040-9B52-3A8E16421A6D}"/>
              </a:ext>
            </a:extLst>
          </p:cNvPr>
          <p:cNvSpPr/>
          <p:nvPr/>
        </p:nvSpPr>
        <p:spPr>
          <a:xfrm>
            <a:off x="167552" y="199237"/>
            <a:ext cx="6522897" cy="95075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0322BC-8C69-A748-8361-11326E41308A}"/>
              </a:ext>
            </a:extLst>
          </p:cNvPr>
          <p:cNvSpPr txBox="1"/>
          <p:nvPr/>
        </p:nvSpPr>
        <p:spPr>
          <a:xfrm>
            <a:off x="5010912" y="173993"/>
            <a:ext cx="181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erm 4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Week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B7806D-F87E-E449-BB6B-C678276218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5099" y="269888"/>
            <a:ext cx="1819317" cy="1623093"/>
          </a:xfrm>
          <a:prstGeom prst="rect">
            <a:avLst/>
          </a:prstGeom>
        </p:spPr>
      </p:pic>
      <p:pic>
        <p:nvPicPr>
          <p:cNvPr id="14" name="Audio Recording 24 Sep 2021 at 12:43:08 pm" descr="Audio Recording 24 Sep 2021 at 12:43:08 pm">
            <a:hlinkClick r:id="" action="ppaction://media"/>
            <a:extLst>
              <a:ext uri="{FF2B5EF4-FFF2-40B4-BE49-F238E27FC236}">
                <a16:creationId xmlns:a16="http://schemas.microsoft.com/office/drawing/2014/main" id="{1DEE7A70-742D-5D4B-AF4D-184E4923268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81730" y="5627112"/>
            <a:ext cx="180000" cy="180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  <p:pic>
        <p:nvPicPr>
          <p:cNvPr id="15" name="Audio Recording 24 Sep 2021 at 12:43:08 pm" descr="Audio Recording 24 Sep 2021 at 12:43:08 pm">
            <a:hlinkClick r:id="" action="ppaction://media"/>
            <a:extLst>
              <a:ext uri="{FF2B5EF4-FFF2-40B4-BE49-F238E27FC236}">
                <a16:creationId xmlns:a16="http://schemas.microsoft.com/office/drawing/2014/main" id="{8E073990-2DFF-1940-B4B8-08BE838C58E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3768752" y="7458818"/>
            <a:ext cx="180000" cy="180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</p:spTree>
    <p:extLst>
      <p:ext uri="{BB962C8B-B14F-4D97-AF65-F5344CB8AC3E}">
        <p14:creationId xmlns:p14="http://schemas.microsoft.com/office/powerpoint/2010/main" val="381262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A9E9861-85CD-414A-99B7-AFB93E96A4BC}"/>
              </a:ext>
            </a:extLst>
          </p:cNvPr>
          <p:cNvSpPr txBox="1"/>
          <p:nvPr/>
        </p:nvSpPr>
        <p:spPr>
          <a:xfrm>
            <a:off x="303105" y="1117402"/>
            <a:ext cx="4423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Trace the sound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ΕΥ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upper case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40E588-9848-174E-9CAE-C541D0DE2BDD}"/>
              </a:ext>
            </a:extLst>
          </p:cNvPr>
          <p:cNvSpPr/>
          <p:nvPr/>
        </p:nvSpPr>
        <p:spPr>
          <a:xfrm>
            <a:off x="427820" y="1403509"/>
            <a:ext cx="6044087" cy="3600986"/>
          </a:xfrm>
          <a:prstGeom prst="rect">
            <a:avLst/>
          </a:prstGeom>
          <a:noFill/>
        </p:spPr>
        <p:txBody>
          <a:bodyPr wrap="square" lIns="91441" tIns="45720" rIns="91441" bIns="45720">
            <a:spAutoFit/>
          </a:bodyPr>
          <a:lstStyle/>
          <a:p>
            <a:pPr marL="0" marR="0" lvl="0" indent="0" algn="l" defTabSz="4571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ΕΥ</a:t>
            </a:r>
            <a:r>
              <a:rPr kumimoji="0" lang="en-AU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l-GR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ΕΥ</a:t>
            </a:r>
            <a:r>
              <a:rPr kumimoji="0" lang="en-AU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l-GR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ΕΥ</a:t>
            </a:r>
            <a:r>
              <a:rPr kumimoji="0" lang="en-AU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l-GR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ΕΥ</a:t>
            </a:r>
            <a:r>
              <a:rPr kumimoji="0" lang="en-AU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l-GR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ΕΥ</a:t>
            </a:r>
            <a:r>
              <a:rPr kumimoji="0" lang="en-AU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l-GR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ΕΥ</a:t>
            </a:r>
            <a:r>
              <a:rPr kumimoji="0" lang="en-AU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l-GR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ΕΥ</a:t>
            </a:r>
            <a:r>
              <a:rPr kumimoji="0" lang="en-AU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l-GR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ΕΥ</a:t>
            </a:r>
            <a:r>
              <a:rPr kumimoji="0" lang="en-AU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l-GR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ΕΥ</a:t>
            </a:r>
            <a:r>
              <a:rPr kumimoji="0" lang="en-AU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l-GR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ΕΥ</a:t>
            </a:r>
            <a:r>
              <a:rPr kumimoji="0" lang="en-AU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l-GR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ΕΥ</a:t>
            </a:r>
            <a:r>
              <a:rPr kumimoji="0" lang="en-AU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l-GR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ΕΥ</a:t>
            </a:r>
            <a:r>
              <a:rPr kumimoji="0" lang="en-AU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2000" b="1" i="0" u="none" strike="noStrike" kern="1200" cap="none" spc="51" normalizeH="0" baseline="0" noProof="0" dirty="0">
              <a:ln w="9525" cmpd="sng">
                <a:solidFill>
                  <a:srgbClr val="FF0000"/>
                </a:solidFill>
                <a:prstDash val="sysDot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1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51" normalizeH="0" baseline="0" noProof="0" dirty="0">
              <a:ln w="9525" cmpd="sng">
                <a:solidFill>
                  <a:srgbClr val="FF0000"/>
                </a:solidFill>
                <a:prstDash val="sysDot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1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4000" b="1" i="0" u="none" strike="noStrike" kern="1200" cap="none" spc="51" normalizeH="0" baseline="0" noProof="0" dirty="0">
              <a:ln w="9525" cmpd="sng">
                <a:solidFill>
                  <a:srgbClr val="FF0000"/>
                </a:solidFill>
                <a:prstDash val="sysDot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1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4000" b="1" i="0" u="none" strike="noStrike" kern="1200" cap="none" spc="51" normalizeH="0" baseline="0" noProof="0" dirty="0">
              <a:ln w="9525" cmpd="sng">
                <a:solidFill>
                  <a:srgbClr val="FF0000"/>
                </a:solidFill>
                <a:prstDash val="sysDot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1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4000" b="1" i="0" u="none" strike="noStrike" kern="1200" cap="none" spc="51" normalizeH="0" baseline="0" noProof="0" dirty="0">
              <a:ln w="9525" cmpd="sng">
                <a:solidFill>
                  <a:srgbClr val="FF0000"/>
                </a:solidFill>
                <a:prstDash val="sysDot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1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51" normalizeH="0" baseline="0" noProof="0" dirty="0">
              <a:ln w="9525" cmpd="sng">
                <a:solidFill>
                  <a:srgbClr val="FF0000"/>
                </a:solidFill>
                <a:prstDash val="sysDot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FF5DB0-6E55-C440-999A-2D880F54C9F2}"/>
              </a:ext>
            </a:extLst>
          </p:cNvPr>
          <p:cNvCxnSpPr>
            <a:cxnSpLocks/>
          </p:cNvCxnSpPr>
          <p:nvPr/>
        </p:nvCxnSpPr>
        <p:spPr>
          <a:xfrm>
            <a:off x="404023" y="2549461"/>
            <a:ext cx="576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EF640D2-3A90-DF4E-8CFC-502DDEB9BDC7}"/>
              </a:ext>
            </a:extLst>
          </p:cNvPr>
          <p:cNvSpPr txBox="1"/>
          <p:nvPr/>
        </p:nvSpPr>
        <p:spPr>
          <a:xfrm>
            <a:off x="301579" y="1920170"/>
            <a:ext cx="4625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write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ΕΥ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the line below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EFC176-C2D2-A34B-B78B-670266C3E707}"/>
              </a:ext>
            </a:extLst>
          </p:cNvPr>
          <p:cNvSpPr txBox="1"/>
          <p:nvPr/>
        </p:nvSpPr>
        <p:spPr>
          <a:xfrm>
            <a:off x="303723" y="2662384"/>
            <a:ext cx="4911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Trace the sound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ευ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lower case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3EF7B4-C3AF-194A-AA60-F91854A3F6B6}"/>
              </a:ext>
            </a:extLst>
          </p:cNvPr>
          <p:cNvSpPr txBox="1"/>
          <p:nvPr/>
        </p:nvSpPr>
        <p:spPr>
          <a:xfrm>
            <a:off x="427820" y="2974305"/>
            <a:ext cx="579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ευ</a:t>
            </a:r>
            <a:r>
              <a:rPr kumimoji="0" lang="en-AU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l-GR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ευ</a:t>
            </a:r>
            <a:r>
              <a:rPr kumimoji="0" lang="en-AU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l-GR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ευ</a:t>
            </a:r>
            <a:r>
              <a:rPr kumimoji="0" lang="en-AU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l-GR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ευ</a:t>
            </a:r>
            <a:r>
              <a:rPr kumimoji="0" lang="en-AU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l-GR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ευ</a:t>
            </a:r>
            <a:r>
              <a:rPr kumimoji="0" lang="en-AU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l-GR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ευ</a:t>
            </a:r>
            <a:r>
              <a:rPr kumimoji="0" lang="en-AU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e</a:t>
            </a:r>
            <a:r>
              <a:rPr kumimoji="0" lang="el-GR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υ</a:t>
            </a:r>
            <a:r>
              <a:rPr kumimoji="0" lang="en-AU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e</a:t>
            </a:r>
            <a:r>
              <a:rPr kumimoji="0" lang="el-GR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υ</a:t>
            </a:r>
            <a:r>
              <a:rPr kumimoji="0" lang="en-AU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e</a:t>
            </a:r>
            <a:r>
              <a:rPr kumimoji="0" lang="el-GR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υ</a:t>
            </a:r>
            <a:r>
              <a:rPr kumimoji="0" lang="en-AU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e</a:t>
            </a:r>
            <a:r>
              <a:rPr kumimoji="0" lang="el-GR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υ</a:t>
            </a:r>
            <a:r>
              <a:rPr kumimoji="0" lang="en-AU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e</a:t>
            </a:r>
            <a:r>
              <a:rPr kumimoji="0" lang="el-GR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υ</a:t>
            </a:r>
            <a:r>
              <a:rPr kumimoji="0" lang="en-AU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l-GR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ευ</a:t>
            </a:r>
            <a:r>
              <a:rPr kumimoji="0" lang="en-AU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000" b="1" i="0" u="none" strike="noStrike" kern="1200" cap="none" spc="51" normalizeH="0" baseline="0" noProof="0" dirty="0">
                <a:ln w="9525" cmpd="sng">
                  <a:solidFill>
                    <a:srgbClr val="FF0000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GB" sz="2000" b="1" i="0" u="none" strike="noStrike" kern="1200" cap="none" spc="51" normalizeH="0" baseline="0" noProof="0" dirty="0">
              <a:ln w="9525" cmpd="sng">
                <a:solidFill>
                  <a:srgbClr val="FF0000"/>
                </a:solidFill>
                <a:prstDash val="sysDot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B3D321E-8557-7B40-A510-CC1B3603C48E}"/>
              </a:ext>
            </a:extLst>
          </p:cNvPr>
          <p:cNvCxnSpPr>
            <a:cxnSpLocks/>
          </p:cNvCxnSpPr>
          <p:nvPr/>
        </p:nvCxnSpPr>
        <p:spPr>
          <a:xfrm>
            <a:off x="386093" y="4037897"/>
            <a:ext cx="576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04AD416-FB9B-694D-A2DE-BEDBD9A0DF2F}"/>
              </a:ext>
            </a:extLst>
          </p:cNvPr>
          <p:cNvSpPr txBox="1"/>
          <p:nvPr/>
        </p:nvSpPr>
        <p:spPr>
          <a:xfrm>
            <a:off x="285643" y="3446650"/>
            <a:ext cx="4625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write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ευ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the line below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BD157F3-C4D4-4B44-8EC1-5FED194422DF}"/>
              </a:ext>
            </a:extLst>
          </p:cNvPr>
          <p:cNvSpPr txBox="1">
            <a:spLocks/>
          </p:cNvSpPr>
          <p:nvPr/>
        </p:nvSpPr>
        <p:spPr>
          <a:xfrm>
            <a:off x="435467" y="4507717"/>
            <a:ext cx="6523871" cy="596963"/>
          </a:xfrm>
          <a:prstGeom prst="rect">
            <a:avLst/>
          </a:prstGeom>
        </p:spPr>
        <p:txBody>
          <a:bodyPr vert="horz" lIns="91441" tIns="45720" rIns="91441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43F628F-B91B-9549-A2CD-0E7EA041C952}"/>
              </a:ext>
            </a:extLst>
          </p:cNvPr>
          <p:cNvSpPr txBox="1">
            <a:spLocks/>
          </p:cNvSpPr>
          <p:nvPr/>
        </p:nvSpPr>
        <p:spPr>
          <a:xfrm>
            <a:off x="38895" y="2680594"/>
            <a:ext cx="6160900" cy="596963"/>
          </a:xfrm>
          <a:prstGeom prst="rect">
            <a:avLst/>
          </a:prstGeom>
        </p:spPr>
        <p:txBody>
          <a:bodyPr vert="horz" lIns="91441" tIns="45720" rIns="91441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CB1D85-DAC5-334C-AC39-8278F8289456}"/>
              </a:ext>
            </a:extLst>
          </p:cNvPr>
          <p:cNvSpPr txBox="1"/>
          <p:nvPr/>
        </p:nvSpPr>
        <p:spPr>
          <a:xfrm>
            <a:off x="415567" y="3660005"/>
            <a:ext cx="597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EA5F34-0981-6143-A9ED-2A27B4D1B1EE}"/>
              </a:ext>
            </a:extLst>
          </p:cNvPr>
          <p:cNvSpPr/>
          <p:nvPr/>
        </p:nvSpPr>
        <p:spPr>
          <a:xfrm>
            <a:off x="201768" y="108499"/>
            <a:ext cx="6450446" cy="97198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C3B052-600A-6247-8E5D-46AF59314130}"/>
              </a:ext>
            </a:extLst>
          </p:cNvPr>
          <p:cNvSpPr txBox="1"/>
          <p:nvPr/>
        </p:nvSpPr>
        <p:spPr>
          <a:xfrm>
            <a:off x="2641600" y="6079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87FDD1-3056-A348-9BF7-E88F655C1BB5}"/>
              </a:ext>
            </a:extLst>
          </p:cNvPr>
          <p:cNvSpPr/>
          <p:nvPr/>
        </p:nvSpPr>
        <p:spPr>
          <a:xfrm>
            <a:off x="1727205" y="105616"/>
            <a:ext cx="3251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5400" b="1" i="0" u="none" strike="noStrike" kern="1200" cap="none" spc="50" normalizeH="0" baseline="0" noProof="0" dirty="0">
                <a:ln w="12700" cmpd="sng">
                  <a:solidFill>
                    <a:srgbClr val="4472C4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5400" b="1" i="0" u="none" strike="noStrike" kern="1200" cap="none" spc="50" normalizeH="0" baseline="0" noProof="0" dirty="0">
                <a:ln w="12700" cmpd="sng">
                  <a:solidFill>
                    <a:srgbClr val="4472C4"/>
                  </a:solidFill>
                  <a:prstDash val="sysDot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1FC1AD-EBDB-A444-8F3D-226CC68586B3}"/>
              </a:ext>
            </a:extLst>
          </p:cNvPr>
          <p:cNvSpPr txBox="1"/>
          <p:nvPr/>
        </p:nvSpPr>
        <p:spPr>
          <a:xfrm>
            <a:off x="287870" y="4080947"/>
            <a:ext cx="3604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Read, write and learn the words that have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ευ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below: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B05FE6-672B-DB4B-82DA-FC492BC89E14}"/>
              </a:ext>
            </a:extLst>
          </p:cNvPr>
          <p:cNvSpPr txBox="1"/>
          <p:nvPr/>
        </p:nvSpPr>
        <p:spPr>
          <a:xfrm>
            <a:off x="592668" y="5029206"/>
            <a:ext cx="2113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ευ-χα-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ρι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στώ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-ha-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2D5FF7-2D4C-A742-B514-AC888C936F28}"/>
              </a:ext>
            </a:extLst>
          </p:cNvPr>
          <p:cNvSpPr txBox="1"/>
          <p:nvPr/>
        </p:nvSpPr>
        <p:spPr>
          <a:xfrm>
            <a:off x="643470" y="5317071"/>
            <a:ext cx="911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5FBB195-C8EB-2940-8D68-C8B0FC8518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0507" y="4427664"/>
            <a:ext cx="540000" cy="582896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B6FB692-358E-5041-A811-2E4E669B16C0}"/>
              </a:ext>
            </a:extLst>
          </p:cNvPr>
          <p:cNvCxnSpPr/>
          <p:nvPr/>
        </p:nvCxnSpPr>
        <p:spPr>
          <a:xfrm flipH="1">
            <a:off x="3266093" y="5746954"/>
            <a:ext cx="41727" cy="105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02FA6C9-8E83-6A4D-BBD3-142204B8A56C}"/>
              </a:ext>
            </a:extLst>
          </p:cNvPr>
          <p:cNvCxnSpPr>
            <a:cxnSpLocks/>
          </p:cNvCxnSpPr>
          <p:nvPr/>
        </p:nvCxnSpPr>
        <p:spPr>
          <a:xfrm>
            <a:off x="421897" y="5951465"/>
            <a:ext cx="262456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A2815EC-808E-164B-B9B8-95A70E908A31}"/>
              </a:ext>
            </a:extLst>
          </p:cNvPr>
          <p:cNvSpPr txBox="1"/>
          <p:nvPr/>
        </p:nvSpPr>
        <p:spPr>
          <a:xfrm>
            <a:off x="4318782" y="5058276"/>
            <a:ext cx="2624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Χο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ρευ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-τής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ho-ref-tis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D707A0-5C02-644D-BEAD-5976158C9242}"/>
              </a:ext>
            </a:extLst>
          </p:cNvPr>
          <p:cNvSpPr txBox="1"/>
          <p:nvPr/>
        </p:nvSpPr>
        <p:spPr>
          <a:xfrm>
            <a:off x="4267196" y="5334018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dancer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09EC4EC-2D66-AC4F-90B5-497CC7E8C0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8452" y="4280194"/>
            <a:ext cx="540000" cy="688236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6071658-0BB7-7B45-A57D-DDF22E7F5C57}"/>
              </a:ext>
            </a:extLst>
          </p:cNvPr>
          <p:cNvCxnSpPr>
            <a:cxnSpLocks/>
          </p:cNvCxnSpPr>
          <p:nvPr/>
        </p:nvCxnSpPr>
        <p:spPr>
          <a:xfrm>
            <a:off x="3575232" y="5951467"/>
            <a:ext cx="262456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CE4531C-2203-9F43-BDB5-F49805C2F19E}"/>
              </a:ext>
            </a:extLst>
          </p:cNvPr>
          <p:cNvSpPr txBox="1"/>
          <p:nvPr/>
        </p:nvSpPr>
        <p:spPr>
          <a:xfrm>
            <a:off x="633275" y="6551754"/>
            <a:ext cx="1931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Δευ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-τε-ρ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=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Thef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-ra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Monday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1F89BC7-BC79-7C4E-8290-EF20EF9F6E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26497" y="6050332"/>
            <a:ext cx="540000" cy="535179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F6E0FF2E-808C-7C47-9444-CDDA754C30D9}"/>
              </a:ext>
            </a:extLst>
          </p:cNvPr>
          <p:cNvGrpSpPr/>
          <p:nvPr/>
        </p:nvGrpSpPr>
        <p:grpSpPr>
          <a:xfrm>
            <a:off x="4318782" y="6568823"/>
            <a:ext cx="1651414" cy="524737"/>
            <a:chOff x="4380900" y="6505587"/>
            <a:chExt cx="1651414" cy="52473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0AE591C-08D7-1F43-80E2-A077BFC2B0D9}"/>
                </a:ext>
              </a:extLst>
            </p:cNvPr>
            <p:cNvSpPr txBox="1"/>
            <p:nvPr/>
          </p:nvSpPr>
          <p:spPr>
            <a:xfrm>
              <a:off x="4380900" y="6505587"/>
              <a:ext cx="16514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ευ-</a:t>
              </a:r>
              <a:r>
                <a:rPr kumimoji="0" lang="el-G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τυ</a:t>
              </a: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  <a:r>
                <a:rPr kumimoji="0" lang="el-G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χία</a:t>
              </a: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= </a:t>
              </a:r>
              <a:r>
                <a:rPr kumimoji="0" lang="en-A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ef</a:t>
              </a: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  <a:r>
                <a:rPr kumimoji="0" lang="en-A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ti-hia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C115966-71C2-DF44-9C7A-72B076272280}"/>
                </a:ext>
              </a:extLst>
            </p:cNvPr>
            <p:cNvSpPr txBox="1"/>
            <p:nvPr/>
          </p:nvSpPr>
          <p:spPr>
            <a:xfrm>
              <a:off x="4385739" y="6722547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happiness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D4A3C670-C650-B846-9DD0-14BA07ADC183}"/>
              </a:ext>
            </a:extLst>
          </p:cNvPr>
          <p:cNvSpPr txBox="1"/>
          <p:nvPr/>
        </p:nvSpPr>
        <p:spPr>
          <a:xfrm>
            <a:off x="321736" y="7450681"/>
            <a:ext cx="2069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6.Practise writing the words.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8EFF9D-33DF-4C4F-9BEC-D945472D05D5}"/>
              </a:ext>
            </a:extLst>
          </p:cNvPr>
          <p:cNvSpPr txBox="1"/>
          <p:nvPr/>
        </p:nvSpPr>
        <p:spPr>
          <a:xfrm>
            <a:off x="220136" y="7823209"/>
            <a:ext cx="156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ευχαριστώ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FDCB0A2-6B64-9F44-9622-3F9E76720578}"/>
              </a:ext>
            </a:extLst>
          </p:cNvPr>
          <p:cNvCxnSpPr>
            <a:cxnSpLocks/>
          </p:cNvCxnSpPr>
          <p:nvPr/>
        </p:nvCxnSpPr>
        <p:spPr>
          <a:xfrm>
            <a:off x="1907796" y="8141432"/>
            <a:ext cx="36349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3D79563-E05F-C240-9CFA-526F4A8DFDE5}"/>
              </a:ext>
            </a:extLst>
          </p:cNvPr>
          <p:cNvSpPr txBox="1"/>
          <p:nvPr/>
        </p:nvSpPr>
        <p:spPr>
          <a:xfrm>
            <a:off x="609606" y="8280403"/>
            <a:ext cx="105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χορευτής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5A89589-2A13-3845-B6A6-6398DF745EA1}"/>
              </a:ext>
            </a:extLst>
          </p:cNvPr>
          <p:cNvSpPr txBox="1"/>
          <p:nvPr/>
        </p:nvSpPr>
        <p:spPr>
          <a:xfrm>
            <a:off x="609606" y="8754536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Δευτέρα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EA3BBA1-9B23-654F-A0AB-E8EDCB087CCC}"/>
              </a:ext>
            </a:extLst>
          </p:cNvPr>
          <p:cNvSpPr txBox="1"/>
          <p:nvPr/>
        </p:nvSpPr>
        <p:spPr>
          <a:xfrm>
            <a:off x="609612" y="9245601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ευτυχία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2594024-0C17-1840-8D64-51EB3D7352F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1058" y="6009667"/>
            <a:ext cx="857654" cy="562548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86B701D-F997-8F42-A507-02EB82D0A1A2}"/>
              </a:ext>
            </a:extLst>
          </p:cNvPr>
          <p:cNvSpPr txBox="1"/>
          <p:nvPr/>
        </p:nvSpPr>
        <p:spPr>
          <a:xfrm>
            <a:off x="431785" y="2137633"/>
            <a:ext cx="5970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2808FB3-6C7D-DD4C-9408-96D4359666FD}"/>
              </a:ext>
            </a:extLst>
          </p:cNvPr>
          <p:cNvCxnSpPr>
            <a:cxnSpLocks/>
          </p:cNvCxnSpPr>
          <p:nvPr/>
        </p:nvCxnSpPr>
        <p:spPr>
          <a:xfrm>
            <a:off x="1907796" y="8598615"/>
            <a:ext cx="36349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A8CC7CD-682D-0D4D-91BF-0EE7B7363253}"/>
              </a:ext>
            </a:extLst>
          </p:cNvPr>
          <p:cNvCxnSpPr>
            <a:cxnSpLocks/>
          </p:cNvCxnSpPr>
          <p:nvPr/>
        </p:nvCxnSpPr>
        <p:spPr>
          <a:xfrm>
            <a:off x="1907796" y="9051700"/>
            <a:ext cx="36349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4EA2BCE-5FA4-5F44-92C6-128E3CC8340E}"/>
              </a:ext>
            </a:extLst>
          </p:cNvPr>
          <p:cNvCxnSpPr>
            <a:cxnSpLocks/>
          </p:cNvCxnSpPr>
          <p:nvPr/>
        </p:nvCxnSpPr>
        <p:spPr>
          <a:xfrm>
            <a:off x="1907796" y="9568558"/>
            <a:ext cx="36349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473A404-501A-2649-830A-2D152AF6E08C}"/>
              </a:ext>
            </a:extLst>
          </p:cNvPr>
          <p:cNvCxnSpPr>
            <a:cxnSpLocks/>
          </p:cNvCxnSpPr>
          <p:nvPr/>
        </p:nvCxnSpPr>
        <p:spPr>
          <a:xfrm>
            <a:off x="421897" y="7407746"/>
            <a:ext cx="262456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F99589E-9692-254F-A747-D7CAA5B4DF70}"/>
              </a:ext>
            </a:extLst>
          </p:cNvPr>
          <p:cNvCxnSpPr>
            <a:cxnSpLocks/>
          </p:cNvCxnSpPr>
          <p:nvPr/>
        </p:nvCxnSpPr>
        <p:spPr>
          <a:xfrm>
            <a:off x="3487933" y="7415611"/>
            <a:ext cx="262456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536BA42D-F12B-9F42-8493-5E7E9940A1CD}"/>
              </a:ext>
            </a:extLst>
          </p:cNvPr>
          <p:cNvSpPr/>
          <p:nvPr/>
        </p:nvSpPr>
        <p:spPr>
          <a:xfrm>
            <a:off x="1426507" y="393240"/>
            <a:ext cx="2881278" cy="58513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DF27AC8-00ED-9143-811C-612CF1ADA224}"/>
              </a:ext>
            </a:extLst>
          </p:cNvPr>
          <p:cNvSpPr txBox="1"/>
          <p:nvPr/>
        </p:nvSpPr>
        <p:spPr>
          <a:xfrm>
            <a:off x="1137924" y="330983"/>
            <a:ext cx="5247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Ευ , ευ =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 as in ‘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fort’</a:t>
            </a:r>
          </a:p>
        </p:txBody>
      </p:sp>
      <p:pic>
        <p:nvPicPr>
          <p:cNvPr id="3" name="Audio Recording 24 Sep 2021 at 6:09:52 pm" descr="Audio Recording 24 Sep 2021 at 6:09:52 pm">
            <a:hlinkClick r:id="" action="ppaction://media"/>
            <a:extLst>
              <a:ext uri="{FF2B5EF4-FFF2-40B4-BE49-F238E27FC236}">
                <a16:creationId xmlns:a16="http://schemas.microsoft.com/office/drawing/2014/main" id="{B4121638-C8D5-1A4B-BA06-CEA47F0CB2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68483" y="500423"/>
            <a:ext cx="360000" cy="360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  <p:pic>
        <p:nvPicPr>
          <p:cNvPr id="4" name="Audio Recording 24 Sep 2021 at 6:10:02 pm" descr="Audio Recording 24 Sep 2021 at 6:10:02 pm">
            <a:hlinkClick r:id="" action="ppaction://media"/>
            <a:extLst>
              <a:ext uri="{FF2B5EF4-FFF2-40B4-BE49-F238E27FC236}">
                <a16:creationId xmlns:a16="http://schemas.microsoft.com/office/drawing/2014/main" id="{384CADFC-13CC-BB4F-B383-4023FA02429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01677" y="5102641"/>
            <a:ext cx="216000" cy="216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  <p:pic>
        <p:nvPicPr>
          <p:cNvPr id="5" name="Audio Recording 24 Sep 2021 at 6:10:08 pm" descr="Audio Recording 24 Sep 2021 at 6:10:08 pm">
            <a:hlinkClick r:id="" action="ppaction://media"/>
            <a:extLst>
              <a:ext uri="{FF2B5EF4-FFF2-40B4-BE49-F238E27FC236}">
                <a16:creationId xmlns:a16="http://schemas.microsoft.com/office/drawing/2014/main" id="{CDFAF089-CD2B-1246-AB50-32644703240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076989" y="5104164"/>
            <a:ext cx="216000" cy="216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  <p:pic>
        <p:nvPicPr>
          <p:cNvPr id="6" name="Audio Recording 24 Sep 2021 at 6:10:15 pm" descr="Audio Recording 24 Sep 2021 at 6:10:15 pm">
            <a:hlinkClick r:id="" action="ppaction://media"/>
            <a:extLst>
              <a:ext uri="{FF2B5EF4-FFF2-40B4-BE49-F238E27FC236}">
                <a16:creationId xmlns:a16="http://schemas.microsoft.com/office/drawing/2014/main" id="{B19C39DB-2BEB-A24C-8109-402A1D1DFE4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91482" y="6632169"/>
            <a:ext cx="216000" cy="216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  <p:pic>
        <p:nvPicPr>
          <p:cNvPr id="7" name="Audio Recording 24 Sep 2021 at 6:10:23 pm" descr="Audio Recording 24 Sep 2021 at 6:10:23 pm">
            <a:hlinkClick r:id="" action="ppaction://media"/>
            <a:extLst>
              <a:ext uri="{FF2B5EF4-FFF2-40B4-BE49-F238E27FC236}">
                <a16:creationId xmlns:a16="http://schemas.microsoft.com/office/drawing/2014/main" id="{B5A41046-7E44-434F-A936-B750571B27A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076989" y="6632169"/>
            <a:ext cx="216000" cy="216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  <p:pic>
        <p:nvPicPr>
          <p:cNvPr id="59" name="Audio Recording 24 Sep 2021 at 6:09:52 pm" descr="Audio Recording 24 Sep 2021 at 6:09:52 pm">
            <a:hlinkClick r:id="" action="ppaction://media"/>
            <a:extLst>
              <a:ext uri="{FF2B5EF4-FFF2-40B4-BE49-F238E27FC236}">
                <a16:creationId xmlns:a16="http://schemas.microsoft.com/office/drawing/2014/main" id="{CCD4BBF9-EA63-E34F-8E93-CE0F8738F0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885" y="1957398"/>
            <a:ext cx="216000" cy="216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  <p:pic>
        <p:nvPicPr>
          <p:cNvPr id="60" name="Audio Recording 24 Sep 2021 at 6:09:52 pm" descr="Audio Recording 24 Sep 2021 at 6:09:52 pm">
            <a:hlinkClick r:id="" action="ppaction://media"/>
            <a:extLst>
              <a:ext uri="{FF2B5EF4-FFF2-40B4-BE49-F238E27FC236}">
                <a16:creationId xmlns:a16="http://schemas.microsoft.com/office/drawing/2014/main" id="{32598D36-4C6E-0C46-97A0-FAEF804AEF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550712" y="2702727"/>
            <a:ext cx="216000" cy="216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  <p:pic>
        <p:nvPicPr>
          <p:cNvPr id="62" name="Audio Recording 24 Sep 2021 at 6:10:02 pm" descr="Audio Recording 24 Sep 2021 at 6:10:02 pm">
            <a:hlinkClick r:id="" action="ppaction://media"/>
            <a:extLst>
              <a:ext uri="{FF2B5EF4-FFF2-40B4-BE49-F238E27FC236}">
                <a16:creationId xmlns:a16="http://schemas.microsoft.com/office/drawing/2014/main" id="{65241DBB-0AAF-F64B-96A2-4CBC02F507B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68052" y="7965386"/>
            <a:ext cx="216000" cy="216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  <p:pic>
        <p:nvPicPr>
          <p:cNvPr id="63" name="Audio Recording 24 Sep 2021 at 6:10:08 pm" descr="Audio Recording 24 Sep 2021 at 6:10:08 pm">
            <a:hlinkClick r:id="" action="ppaction://media"/>
            <a:extLst>
              <a:ext uri="{FF2B5EF4-FFF2-40B4-BE49-F238E27FC236}">
                <a16:creationId xmlns:a16="http://schemas.microsoft.com/office/drawing/2014/main" id="{9C4D8ADB-7E92-184B-B4CD-F0BA961AD11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68052" y="8438792"/>
            <a:ext cx="216000" cy="216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  <p:pic>
        <p:nvPicPr>
          <p:cNvPr id="64" name="Audio Recording 24 Sep 2021 at 6:10:15 pm" descr="Audio Recording 24 Sep 2021 at 6:10:15 pm">
            <a:hlinkClick r:id="" action="ppaction://media"/>
            <a:extLst>
              <a:ext uri="{FF2B5EF4-FFF2-40B4-BE49-F238E27FC236}">
                <a16:creationId xmlns:a16="http://schemas.microsoft.com/office/drawing/2014/main" id="{E901F0AB-31CC-4649-8746-63E724672F6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74344" y="8861782"/>
            <a:ext cx="216000" cy="216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  <p:pic>
        <p:nvPicPr>
          <p:cNvPr id="65" name="Audio Recording 24 Sep 2021 at 6:10:23 pm" descr="Audio Recording 24 Sep 2021 at 6:10:23 pm">
            <a:hlinkClick r:id="" action="ppaction://media"/>
            <a:extLst>
              <a:ext uri="{FF2B5EF4-FFF2-40B4-BE49-F238E27FC236}">
                <a16:creationId xmlns:a16="http://schemas.microsoft.com/office/drawing/2014/main" id="{63628502-143B-494B-9EEA-B8361318F66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68052" y="9356450"/>
            <a:ext cx="216000" cy="216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</p:spTree>
    <p:extLst>
      <p:ext uri="{BB962C8B-B14F-4D97-AF65-F5344CB8AC3E}">
        <p14:creationId xmlns:p14="http://schemas.microsoft.com/office/powerpoint/2010/main" val="398002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44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4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560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12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48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112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330</Words>
  <Application>Microsoft Office PowerPoint</Application>
  <PresentationFormat>A4 Paper (210x297 mm)</PresentationFormat>
  <Paragraphs>59</Paragraphs>
  <Slides>2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Sylvia Kovanis</dc:creator>
  <cp:lastModifiedBy>Kimberley Punzet</cp:lastModifiedBy>
  <cp:revision>2</cp:revision>
  <dcterms:created xsi:type="dcterms:W3CDTF">2021-09-24T08:05:12Z</dcterms:created>
  <dcterms:modified xsi:type="dcterms:W3CDTF">2021-10-01T05:16:17Z</dcterms:modified>
</cp:coreProperties>
</file>