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Nunito"/>
      <p:regular r:id="rId18"/>
      <p:bold r:id="rId19"/>
      <p:italic r:id="rId20"/>
      <p:boldItalic r:id="rId21"/>
    </p:embeddedFont>
    <p:embeddedFont>
      <p:font typeface="Bebas Neue"/>
      <p:regular r:id="rId22"/>
    </p:embeddedFont>
    <p:embeddedFont>
      <p:font typeface="IBM Plex Sans Condensed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35F5684-2556-486B-A51A-586C7B7F3BC9}">
  <a:tblStyle styleId="{435F5684-2556-486B-A51A-586C7B7F3BC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22" Type="http://schemas.openxmlformats.org/officeDocument/2006/relationships/font" Target="fonts/BebasNeue-regular.fntdata"/><Relationship Id="rId21" Type="http://schemas.openxmlformats.org/officeDocument/2006/relationships/font" Target="fonts/Nunito-boldItalic.fntdata"/><Relationship Id="rId24" Type="http://schemas.openxmlformats.org/officeDocument/2006/relationships/font" Target="fonts/IBMPlexSansCondensed-bold.fntdata"/><Relationship Id="rId23" Type="http://schemas.openxmlformats.org/officeDocument/2006/relationships/font" Target="fonts/IBMPlexSansCondense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BMPlexSansCondensed-boldItalic.fntdata"/><Relationship Id="rId25" Type="http://schemas.openxmlformats.org/officeDocument/2006/relationships/font" Target="fonts/IBMPlexSansCondense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Nunito-bold.fntdata"/><Relationship Id="rId18" Type="http://schemas.openxmlformats.org/officeDocument/2006/relationships/font" Target="fonts/Nuni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a8131d018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a8131d01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a8131d018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a8131d01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e4b40037a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e4b40037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ee4b3f94c8_4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ee4b3f94c8_4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e4b3f94c8_4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e4b3f94c8_4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e4b3f94c8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ee4b3f94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4fac2ad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4fac2a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e4b3f94c8_2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e4b3f94c8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e4b3f94c8_2_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e4b3f94c8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e4fac2aa9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e4fac2aa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79100" y="1137350"/>
            <a:ext cx="4959600" cy="286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779100" y="1517488"/>
            <a:ext cx="4960500" cy="1628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779100" y="3242313"/>
            <a:ext cx="4960500" cy="3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rgbClr val="FFE659"/>
            </a:gs>
            <a:gs pos="58000">
              <a:schemeClr val="accent4"/>
            </a:gs>
            <a:gs pos="100000">
              <a:schemeClr val="accent4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781775" y="768275"/>
            <a:ext cx="6652425" cy="3622950"/>
          </a:xfrm>
          <a:custGeom>
            <a:rect b="b" l="l" r="r" t="t"/>
            <a:pathLst>
              <a:path extrusionOk="0" h="144918" w="266097">
                <a:moveTo>
                  <a:pt x="0" y="153"/>
                </a:moveTo>
                <a:lnTo>
                  <a:pt x="249225" y="0"/>
                </a:lnTo>
                <a:lnTo>
                  <a:pt x="249225" y="34949"/>
                </a:lnTo>
                <a:lnTo>
                  <a:pt x="266097" y="50315"/>
                </a:lnTo>
                <a:lnTo>
                  <a:pt x="248923" y="47415"/>
                </a:lnTo>
                <a:lnTo>
                  <a:pt x="248924" y="144918"/>
                </a:lnTo>
                <a:lnTo>
                  <a:pt x="63" y="144918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  <a:effectLst>
            <a:outerShdw blurRad="57150" rotWithShape="0" algn="bl" dir="5400000" dist="19050">
              <a:schemeClr val="dk1">
                <a:alpha val="30000"/>
              </a:schemeClr>
            </a:outerShdw>
          </a:effectLst>
        </p:spPr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286575" y="1250325"/>
            <a:ext cx="4844700" cy="265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i="1" sz="3000"/>
            </a:lvl1pPr>
            <a:lvl2pPr indent="-419100" lvl="1" marL="914400" rtl="0">
              <a:spcBef>
                <a:spcPts val="800"/>
              </a:spcBef>
              <a:spcAft>
                <a:spcPts val="0"/>
              </a:spcAft>
              <a:buSzPts val="3000"/>
              <a:buChar char="▫"/>
              <a:defRPr i="1" sz="3000"/>
            </a:lvl2pPr>
            <a:lvl3pPr indent="-419100" lvl="2" marL="1371600" rtl="0">
              <a:spcBef>
                <a:spcPts val="800"/>
              </a:spcBef>
              <a:spcAft>
                <a:spcPts val="0"/>
              </a:spcAft>
              <a:buSzPts val="3000"/>
              <a:buChar char="⬝"/>
              <a:defRPr i="1" sz="3000"/>
            </a:lvl3pPr>
            <a:lvl4pPr indent="-419100" lvl="3" marL="1828800" rtl="0">
              <a:spcBef>
                <a:spcPts val="800"/>
              </a:spcBef>
              <a:spcAft>
                <a:spcPts val="0"/>
              </a:spcAft>
              <a:buSzPts val="3000"/>
              <a:buChar char="⬞"/>
              <a:defRPr i="1" sz="3000"/>
            </a:lvl4pPr>
            <a:lvl5pPr indent="-419100" lvl="4" marL="2286000" rtl="0">
              <a:spcBef>
                <a:spcPts val="800"/>
              </a:spcBef>
              <a:spcAft>
                <a:spcPts val="0"/>
              </a:spcAft>
              <a:buSzPts val="3000"/>
              <a:buChar char="○"/>
              <a:defRPr i="1" sz="3000"/>
            </a:lvl5pPr>
            <a:lvl6pPr indent="-419100" lvl="5" marL="2743200" rtl="0">
              <a:spcBef>
                <a:spcPts val="800"/>
              </a:spcBef>
              <a:spcAft>
                <a:spcPts val="0"/>
              </a:spcAft>
              <a:buSzPts val="3000"/>
              <a:buChar char="■"/>
              <a:defRPr i="1" sz="3000"/>
            </a:lvl6pPr>
            <a:lvl7pPr indent="-419100" lvl="6" marL="3200400" rtl="0">
              <a:spcBef>
                <a:spcPts val="800"/>
              </a:spcBef>
              <a:spcAft>
                <a:spcPts val="0"/>
              </a:spcAft>
              <a:buSzPts val="3000"/>
              <a:buChar char="●"/>
              <a:defRPr i="1" sz="3000"/>
            </a:lvl7pPr>
            <a:lvl8pPr indent="-419100" lvl="7" marL="3657600" rtl="0">
              <a:spcBef>
                <a:spcPts val="800"/>
              </a:spcBef>
              <a:spcAft>
                <a:spcPts val="0"/>
              </a:spcAft>
              <a:buSzPts val="3000"/>
              <a:buChar char="○"/>
              <a:defRPr i="1" sz="3000"/>
            </a:lvl8pPr>
            <a:lvl9pPr indent="-419100" lvl="8" marL="4114800" rtl="0">
              <a:spcBef>
                <a:spcPts val="800"/>
              </a:spcBef>
              <a:spcAft>
                <a:spcPts val="800"/>
              </a:spcAft>
              <a:buSzPts val="3000"/>
              <a:buChar char="■"/>
              <a:defRPr i="1" sz="30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gradFill>
          <a:gsLst>
            <a:gs pos="0">
              <a:srgbClr val="FF9F4D"/>
            </a:gs>
            <a:gs pos="58000">
              <a:schemeClr val="accent5"/>
            </a:gs>
            <a:gs pos="100000">
              <a:schemeClr val="accent5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779100" y="1277748"/>
            <a:ext cx="49755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⬝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⬞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gradFill>
          <a:gsLst>
            <a:gs pos="0">
              <a:srgbClr val="9FFAFF"/>
            </a:gs>
            <a:gs pos="58000">
              <a:schemeClr val="accent1"/>
            </a:gs>
            <a:gs pos="100000">
              <a:schemeClr val="accent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779100" y="1353950"/>
            <a:ext cx="2324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⬞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3429910" y="1353950"/>
            <a:ext cx="2324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⬞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779100" y="1353950"/>
            <a:ext cx="18786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⬞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2854792" y="1353950"/>
            <a:ext cx="18786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⬞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3" name="Google Shape;33;p7"/>
          <p:cNvSpPr txBox="1"/>
          <p:nvPr>
            <p:ph idx="3" type="body"/>
          </p:nvPr>
        </p:nvSpPr>
        <p:spPr>
          <a:xfrm>
            <a:off x="4930485" y="1353950"/>
            <a:ext cx="18786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⬞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rgbClr val="FFE659"/>
            </a:gs>
            <a:gs pos="58000">
              <a:schemeClr val="accent4"/>
            </a:gs>
            <a:gs pos="100000">
              <a:schemeClr val="accent4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gradFill>
          <a:gsLst>
            <a:gs pos="0">
              <a:schemeClr val="lt2"/>
            </a:gs>
            <a:gs pos="58000">
              <a:schemeClr val="dk2"/>
            </a:gs>
            <a:gs pos="100000">
              <a:schemeClr val="dk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" type="body"/>
          </p:nvPr>
        </p:nvSpPr>
        <p:spPr>
          <a:xfrm>
            <a:off x="855300" y="4177700"/>
            <a:ext cx="7433400" cy="31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gradFill>
          <a:gsLst>
            <a:gs pos="0">
              <a:srgbClr val="44506E"/>
            </a:gs>
            <a:gs pos="58000">
              <a:schemeClr val="dk1"/>
            </a:gs>
            <a:gs pos="100000">
              <a:schemeClr val="dk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9FFAFF"/>
            </a:gs>
            <a:gs pos="58000">
              <a:schemeClr val="accent1"/>
            </a:gs>
            <a:gs pos="100000">
              <a:schemeClr val="accent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dk1">
                <a:alpha val="30000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79100" y="1277748"/>
            <a:ext cx="49755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▪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▫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⬝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⬞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○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■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●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○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IBM Plex Sans Condensed"/>
              <a:buChar char="■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dk1">
                <a:alpha val="30000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ebas Neu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slide" Target="/ppt/slides/slide2.xml"/><Relationship Id="rId6" Type="http://schemas.openxmlformats.org/officeDocument/2006/relationships/slide" Target="/ppt/slides/slide2.xml"/><Relationship Id="rId7" Type="http://schemas.openxmlformats.org/officeDocument/2006/relationships/slide" Target="/ppt/slides/slide6.xml"/><Relationship Id="rId8" Type="http://schemas.openxmlformats.org/officeDocument/2006/relationships/slide" Target="/ppt/slides/slide10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hdyAFuHRayQ&amp;ab_channel=TheCGBros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rive.google.com/file/d/19ZAMVXWHC0kOZ7jnPg5_WE76JFMgiRGk/view?usp=sharing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10" Type="http://schemas.openxmlformats.org/officeDocument/2006/relationships/image" Target="../media/image14.png"/><Relationship Id="rId9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hyperlink" Target="http://drive.google.com/file/d/1046qE3ydkUvdxl3TU-rdQ1LHxKaMQxyP/view" TargetMode="External"/><Relationship Id="rId6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rive.google.com/file/d/1wgXBXTYGIKYFam3jndlTWDk5poSeAEgm/view?usp=sharing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ctrTitle"/>
          </p:nvPr>
        </p:nvSpPr>
        <p:spPr>
          <a:xfrm>
            <a:off x="2522975" y="607350"/>
            <a:ext cx="4677900" cy="39288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</a:rPr>
              <a:t>Stage 1 descriptive Writing</a:t>
            </a:r>
            <a:endParaRPr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</a:rPr>
              <a:t>Week 10</a:t>
            </a:r>
            <a:endParaRPr>
              <a:solidFill>
                <a:srgbClr val="1C4587"/>
              </a:solidFill>
            </a:endParaRPr>
          </a:p>
        </p:txBody>
      </p:sp>
      <p:pic>
        <p:nvPicPr>
          <p:cNvPr id="48" name="Google Shape;4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0050" y="711300"/>
            <a:ext cx="1635100" cy="243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3075" y="119232"/>
            <a:ext cx="767393" cy="7673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0" name="Google Shape;50;p11"/>
          <p:cNvGraphicFramePr/>
          <p:nvPr/>
        </p:nvGraphicFramePr>
        <p:xfrm>
          <a:off x="152400" y="711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{435F5684-2556-486B-A51A-586C7B7F3BC9}</a:tableStyleId>
              </a:tblPr>
              <a:tblGrid>
                <a:gridCol w="2057825"/>
              </a:tblGrid>
              <a:tr h="1632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latin typeface="Nunito"/>
                          <a:ea typeface="Nunito"/>
                          <a:cs typeface="Nunito"/>
                          <a:sym typeface="Nunito"/>
                        </a:rPr>
                        <a:t>Click on the day of the week to view the lesson</a:t>
                      </a:r>
                      <a:endParaRPr b="1" sz="17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06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r>
                        <a:rPr b="1" lang="en" sz="17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action="ppaction://hlinksldjump" r:id="rId5"/>
                        </a:rPr>
                        <a:t>M</a:t>
                      </a:r>
                      <a:r>
                        <a:rPr b="1" lang="en" sz="17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action="ppaction://hlinksldjump" r:id="rId6"/>
                        </a:rPr>
                        <a:t>onday</a:t>
                      </a:r>
                      <a:endParaRPr b="1" sz="1700" u="sng">
                        <a:solidFill>
                          <a:srgbClr val="1C7AD3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0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</a:t>
                      </a:r>
                      <a:r>
                        <a:rPr b="1" lang="en" sz="17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action="ppaction://hlinksldjump" r:id="rId7"/>
                        </a:rPr>
                        <a:t>Wednesday</a:t>
                      </a:r>
                      <a:endParaRPr b="1" sz="1700" u="sng">
                        <a:solidFill>
                          <a:srgbClr val="1C7AD3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0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 </a:t>
                      </a:r>
                      <a:r>
                        <a:rPr b="1" lang="en" sz="1700" u="sng">
                          <a:solidFill>
                            <a:schemeClr val="hlink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  <a:hlinkClick action="ppaction://hlinksldjump" r:id="rId8"/>
                        </a:rPr>
                        <a:t>Thursday</a:t>
                      </a:r>
                      <a:endParaRPr b="1" sz="1700" u="sng">
                        <a:solidFill>
                          <a:srgbClr val="1C7AD3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AA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E659"/>
            </a:gs>
            <a:gs pos="58000">
              <a:schemeClr val="accent4"/>
            </a:gs>
            <a:gs pos="100000">
              <a:schemeClr val="accent4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0997" y="347925"/>
            <a:ext cx="1496437" cy="1343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8300" y="1156818"/>
            <a:ext cx="2806925" cy="374588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/>
          <p:nvPr>
            <p:ph type="ctrTitle"/>
          </p:nvPr>
        </p:nvSpPr>
        <p:spPr>
          <a:xfrm>
            <a:off x="1598825" y="879975"/>
            <a:ext cx="4449600" cy="226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300"/>
              <a:t>Thursday</a:t>
            </a:r>
            <a:endParaRPr sz="9300"/>
          </a:p>
        </p:txBody>
      </p:sp>
      <p:sp>
        <p:nvSpPr>
          <p:cNvPr id="135" name="Google Shape;135;p20"/>
          <p:cNvSpPr txBox="1"/>
          <p:nvPr>
            <p:ph idx="1" type="subTitle"/>
          </p:nvPr>
        </p:nvSpPr>
        <p:spPr>
          <a:xfrm>
            <a:off x="1685575" y="3242325"/>
            <a:ext cx="3569400" cy="661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783F04"/>
                </a:solidFill>
              </a:rPr>
              <a:t>Publishing</a:t>
            </a:r>
            <a:endParaRPr sz="3200">
              <a:solidFill>
                <a:srgbClr val="783F04"/>
              </a:solidFill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6413651" y="725532"/>
            <a:ext cx="1151132" cy="261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FF9F4D"/>
                    </a:gs>
                    <a:gs pos="58000">
                      <a:schemeClr val="accent5"/>
                    </a:gs>
                    <a:gs pos="100000">
                      <a:schemeClr val="accent5"/>
                    </a:gs>
                  </a:gsLst>
                  <a:path path="circle">
                    <a:fillToRect l="100%" t="100%"/>
                  </a:path>
                  <a:tileRect b="-100%" r="-100%"/>
                </a:gradFill>
                <a:latin typeface="Bebas Neue"/>
              </a:rPr>
              <a:t>Thursday</a:t>
            </a:r>
          </a:p>
        </p:txBody>
      </p: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E659"/>
            </a:gs>
            <a:gs pos="58000">
              <a:schemeClr val="accent4"/>
            </a:gs>
            <a:gs pos="100000">
              <a:schemeClr val="accent4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ctrTitle"/>
          </p:nvPr>
        </p:nvSpPr>
        <p:spPr>
          <a:xfrm>
            <a:off x="524125" y="273705"/>
            <a:ext cx="4960500" cy="103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Publishing </a:t>
            </a:r>
            <a:endParaRPr/>
          </a:p>
        </p:txBody>
      </p:sp>
      <p:sp>
        <p:nvSpPr>
          <p:cNvPr id="143" name="Google Shape;143;p21"/>
          <p:cNvSpPr txBox="1"/>
          <p:nvPr>
            <p:ph idx="1" type="subTitle"/>
          </p:nvPr>
        </p:nvSpPr>
        <p:spPr>
          <a:xfrm>
            <a:off x="524125" y="1305400"/>
            <a:ext cx="6360600" cy="33213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14300" marR="10186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783F04"/>
                </a:solidFill>
              </a:rPr>
              <a:t>P</a:t>
            </a:r>
            <a:r>
              <a:rPr lang="en" sz="2000">
                <a:solidFill>
                  <a:srgbClr val="783F04"/>
                </a:solidFill>
              </a:rPr>
              <a:t>ublish your work in one of the following ways: </a:t>
            </a:r>
            <a:endParaRPr sz="2000">
              <a:solidFill>
                <a:srgbClr val="783F04"/>
              </a:solidFill>
            </a:endParaRPr>
          </a:p>
          <a:p>
            <a:pPr indent="-241300" lvl="0" marL="514350" marR="101862" rtl="0" algn="l">
              <a:spcBef>
                <a:spcPts val="1000"/>
              </a:spcBef>
              <a:spcAft>
                <a:spcPts val="0"/>
              </a:spcAft>
              <a:buClr>
                <a:srgbClr val="783F04"/>
              </a:buClr>
              <a:buSzPts val="2000"/>
              <a:buFont typeface="IBM Plex Sans Condensed"/>
              <a:buChar char="○"/>
            </a:pPr>
            <a:r>
              <a:rPr lang="en" sz="2000">
                <a:solidFill>
                  <a:srgbClr val="783F04"/>
                </a:solidFill>
              </a:rPr>
              <a:t>Write it in your best handwriting and draw a picture of your robot. Make sure your picture matches your writing.</a:t>
            </a:r>
            <a:endParaRPr sz="2000">
              <a:solidFill>
                <a:srgbClr val="783F04"/>
              </a:solidFill>
            </a:endParaRPr>
          </a:p>
          <a:p>
            <a:pPr indent="-241300" lvl="0" marL="514350" marR="101862" rtl="0" algn="l">
              <a:spcBef>
                <a:spcPts val="1000"/>
              </a:spcBef>
              <a:spcAft>
                <a:spcPts val="0"/>
              </a:spcAft>
              <a:buClr>
                <a:srgbClr val="783F04"/>
              </a:buClr>
              <a:buSzPts val="2000"/>
              <a:buFont typeface="IBM Plex Sans Condensed"/>
              <a:buChar char="○"/>
            </a:pPr>
            <a:r>
              <a:rPr lang="en" sz="2000">
                <a:solidFill>
                  <a:srgbClr val="783F04"/>
                </a:solidFill>
              </a:rPr>
              <a:t>Type up your </a:t>
            </a:r>
            <a:r>
              <a:rPr lang="en" sz="2000">
                <a:solidFill>
                  <a:srgbClr val="783F04"/>
                </a:solidFill>
              </a:rPr>
              <a:t>piece</a:t>
            </a:r>
            <a:r>
              <a:rPr lang="en" sz="2000">
                <a:solidFill>
                  <a:srgbClr val="783F04"/>
                </a:solidFill>
              </a:rPr>
              <a:t> of writing and then add your matching picture </a:t>
            </a:r>
            <a:r>
              <a:rPr lang="en" sz="2000">
                <a:solidFill>
                  <a:srgbClr val="783F04"/>
                </a:solidFill>
              </a:rPr>
              <a:t>before </a:t>
            </a:r>
            <a:r>
              <a:rPr lang="en" sz="2000">
                <a:solidFill>
                  <a:srgbClr val="783F04"/>
                </a:solidFill>
              </a:rPr>
              <a:t>uploading it  to google classroom. </a:t>
            </a:r>
            <a:endParaRPr sz="2000">
              <a:solidFill>
                <a:srgbClr val="783F04"/>
              </a:solidFill>
            </a:endParaRPr>
          </a:p>
          <a:p>
            <a:pPr indent="0" lvl="0" marL="114300" marR="101862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783F04"/>
                </a:solidFill>
              </a:rPr>
              <a:t>The Stage 1 teachers can’t wait to see what you present!</a:t>
            </a:r>
            <a:endParaRPr b="1" sz="2000">
              <a:solidFill>
                <a:srgbClr val="783F0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83F0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000"/>
              </a:spcBef>
              <a:spcAft>
                <a:spcPts val="800"/>
              </a:spcAft>
              <a:buNone/>
            </a:pPr>
            <a:r>
              <a:t/>
            </a:r>
            <a:endParaRPr sz="1700">
              <a:solidFill>
                <a:srgbClr val="783F04"/>
              </a:solidFill>
            </a:endParaRPr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2500" y="1156825"/>
            <a:ext cx="1842725" cy="374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E659"/>
            </a:gs>
            <a:gs pos="58000">
              <a:schemeClr val="accent4"/>
            </a:gs>
            <a:gs pos="100000">
              <a:schemeClr val="accent4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ctrTitle"/>
          </p:nvPr>
        </p:nvSpPr>
        <p:spPr>
          <a:xfrm>
            <a:off x="779100" y="328950"/>
            <a:ext cx="7205400" cy="972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Optional - </a:t>
            </a:r>
            <a:r>
              <a:rPr lang="en" sz="5500"/>
              <a:t>Extension Activity</a:t>
            </a:r>
            <a:r>
              <a:rPr lang="en" sz="6100"/>
              <a:t> </a:t>
            </a:r>
            <a:endParaRPr sz="6100"/>
          </a:p>
        </p:txBody>
      </p:sp>
      <p:sp>
        <p:nvSpPr>
          <p:cNvPr id="151" name="Google Shape;151;p22"/>
          <p:cNvSpPr txBox="1"/>
          <p:nvPr>
            <p:ph idx="1" type="subTitle"/>
          </p:nvPr>
        </p:nvSpPr>
        <p:spPr>
          <a:xfrm>
            <a:off x="779100" y="1555000"/>
            <a:ext cx="6308100" cy="3050100"/>
          </a:xfrm>
          <a:prstGeom prst="rect">
            <a:avLst/>
          </a:prstGeom>
          <a:solidFill>
            <a:srgbClr val="FCE5CD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14300" marR="249327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83F04"/>
                </a:solidFill>
              </a:rPr>
              <a:t>Make a model of your Robot. You might like to use:</a:t>
            </a:r>
            <a:endParaRPr>
              <a:solidFill>
                <a:srgbClr val="783F04"/>
              </a:solidFill>
            </a:endParaRPr>
          </a:p>
          <a:p>
            <a:pPr indent="-323850" lvl="0" marL="571500" marR="249327" rtl="0" algn="l">
              <a:spcBef>
                <a:spcPts val="800"/>
              </a:spcBef>
              <a:spcAft>
                <a:spcPts val="0"/>
              </a:spcAft>
              <a:buClr>
                <a:srgbClr val="783F04"/>
              </a:buClr>
              <a:buSzPts val="2400"/>
              <a:buChar char="○"/>
            </a:pPr>
            <a:r>
              <a:rPr lang="en">
                <a:solidFill>
                  <a:srgbClr val="783F04"/>
                </a:solidFill>
              </a:rPr>
              <a:t>LEGO</a:t>
            </a:r>
            <a:endParaRPr>
              <a:solidFill>
                <a:srgbClr val="783F04"/>
              </a:solidFill>
            </a:endParaRPr>
          </a:p>
          <a:p>
            <a:pPr indent="-323850" lvl="0" marL="571500" marR="249327" rtl="0" algn="l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2400"/>
              <a:buChar char="○"/>
            </a:pPr>
            <a:r>
              <a:rPr lang="en">
                <a:solidFill>
                  <a:srgbClr val="783F04"/>
                </a:solidFill>
              </a:rPr>
              <a:t>PlayDoh</a:t>
            </a:r>
            <a:endParaRPr>
              <a:solidFill>
                <a:srgbClr val="783F04"/>
              </a:solidFill>
            </a:endParaRPr>
          </a:p>
          <a:p>
            <a:pPr indent="-323850" lvl="0" marL="571500" marR="249327" rtl="0" algn="l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2400"/>
              <a:buChar char="○"/>
            </a:pPr>
            <a:r>
              <a:rPr lang="en">
                <a:solidFill>
                  <a:srgbClr val="783F04"/>
                </a:solidFill>
              </a:rPr>
              <a:t>Modelling clay</a:t>
            </a:r>
            <a:endParaRPr>
              <a:solidFill>
                <a:srgbClr val="783F04"/>
              </a:solidFill>
            </a:endParaRPr>
          </a:p>
          <a:p>
            <a:pPr indent="-323850" lvl="0" marL="571500" marR="249327" rtl="0" algn="l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2400"/>
              <a:buChar char="○"/>
            </a:pPr>
            <a:r>
              <a:rPr lang="en">
                <a:solidFill>
                  <a:srgbClr val="783F04"/>
                </a:solidFill>
              </a:rPr>
              <a:t>Items that you would usually recycle</a:t>
            </a:r>
            <a:endParaRPr>
              <a:solidFill>
                <a:srgbClr val="783F04"/>
              </a:solidFill>
            </a:endParaRPr>
          </a:p>
          <a:p>
            <a:pPr indent="-323850" lvl="0" marL="571500" marR="249327" rtl="0" algn="l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2400"/>
              <a:buChar char="○"/>
            </a:pPr>
            <a:r>
              <a:rPr lang="en">
                <a:solidFill>
                  <a:srgbClr val="783F04"/>
                </a:solidFill>
              </a:rPr>
              <a:t>Craft items you have at home</a:t>
            </a:r>
            <a:endParaRPr b="1" sz="2700">
              <a:solidFill>
                <a:srgbClr val="783F04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>
              <a:solidFill>
                <a:srgbClr val="783F04"/>
              </a:solidFill>
            </a:endParaRPr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3550" y="1877351"/>
            <a:ext cx="1411474" cy="298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2"/>
            </a:gs>
            <a:gs pos="58000">
              <a:schemeClr val="dk2"/>
            </a:gs>
            <a:gs pos="100000">
              <a:schemeClr val="dk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0997" y="347925"/>
            <a:ext cx="1496437" cy="1343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8300" y="1156818"/>
            <a:ext cx="2806925" cy="374588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/>
          <p:nvPr>
            <p:ph type="ctrTitle"/>
          </p:nvPr>
        </p:nvSpPr>
        <p:spPr>
          <a:xfrm>
            <a:off x="419700" y="884175"/>
            <a:ext cx="5628600" cy="200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0"/>
              <a:t>Monday</a:t>
            </a:r>
            <a:endParaRPr sz="13000"/>
          </a:p>
        </p:txBody>
      </p:sp>
      <p:sp>
        <p:nvSpPr>
          <p:cNvPr id="59" name="Google Shape;59;p12"/>
          <p:cNvSpPr txBox="1"/>
          <p:nvPr>
            <p:ph idx="1" type="subTitle"/>
          </p:nvPr>
        </p:nvSpPr>
        <p:spPr>
          <a:xfrm>
            <a:off x="1112700" y="2885475"/>
            <a:ext cx="4242600" cy="1344000"/>
          </a:xfrm>
          <a:prstGeom prst="rect">
            <a:avLst/>
          </a:prstGeom>
          <a:solidFill>
            <a:srgbClr val="D9D2E9"/>
          </a:solidFill>
          <a:ln cap="flat" cmpd="sng" w="19050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20124D"/>
                </a:solidFill>
              </a:rPr>
              <a:t>Descriptive Writing - Planning</a:t>
            </a:r>
            <a:endParaRPr sz="3300">
              <a:solidFill>
                <a:srgbClr val="20124D"/>
              </a:solidFill>
            </a:endParaRPr>
          </a:p>
        </p:txBody>
      </p:sp>
      <p:sp>
        <p:nvSpPr>
          <p:cNvPr id="60" name="Google Shape;60;p12"/>
          <p:cNvSpPr/>
          <p:nvPr/>
        </p:nvSpPr>
        <p:spPr>
          <a:xfrm>
            <a:off x="6528101" y="755432"/>
            <a:ext cx="922224" cy="261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FF9F4D"/>
                    </a:gs>
                    <a:gs pos="58000">
                      <a:schemeClr val="accent5"/>
                    </a:gs>
                    <a:gs pos="100000">
                      <a:schemeClr val="accent5"/>
                    </a:gs>
                  </a:gsLst>
                  <a:path path="circle">
                    <a:fillToRect l="100%" t="100%"/>
                  </a:path>
                  <a:tileRect b="-100%" r="-100%"/>
                </a:gradFill>
                <a:latin typeface="Bebas Neue"/>
              </a:rPr>
              <a:t>Monday</a:t>
            </a:r>
          </a:p>
        </p:txBody>
      </p:sp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2"/>
            </a:gs>
            <a:gs pos="58000">
              <a:schemeClr val="dk2"/>
            </a:gs>
            <a:gs pos="100000">
              <a:schemeClr val="dk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446300" y="160625"/>
            <a:ext cx="5515200" cy="103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Descriptive Writing 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446300" y="1350375"/>
            <a:ext cx="6502500" cy="3552300"/>
          </a:xfrm>
          <a:prstGeom prst="rect">
            <a:avLst/>
          </a:prstGeom>
          <a:solidFill>
            <a:srgbClr val="D9D2E9"/>
          </a:solidFill>
          <a:ln cap="flat" cmpd="sng" w="19050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71450" marR="16474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20124D"/>
                </a:solidFill>
              </a:rPr>
              <a:t>Click on the link </a:t>
            </a:r>
            <a:r>
              <a:rPr lang="en" sz="27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‘Light’</a:t>
            </a:r>
            <a:r>
              <a:rPr lang="en" sz="2700">
                <a:solidFill>
                  <a:srgbClr val="20124D"/>
                </a:solidFill>
              </a:rPr>
              <a:t> to view the short story animation. Think about Charlie’s robot helper. </a:t>
            </a:r>
            <a:endParaRPr sz="2700">
              <a:solidFill>
                <a:srgbClr val="20124D"/>
              </a:solidFill>
            </a:endParaRPr>
          </a:p>
          <a:p>
            <a:pPr indent="-400050" lvl="0" marL="914400" marR="164745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700"/>
              <a:buChar char="○"/>
            </a:pPr>
            <a:r>
              <a:rPr lang="en" sz="2700">
                <a:solidFill>
                  <a:srgbClr val="20124D"/>
                </a:solidFill>
              </a:rPr>
              <a:t>Can you design and describe your own robot helper? </a:t>
            </a:r>
            <a:endParaRPr sz="2700">
              <a:solidFill>
                <a:srgbClr val="20124D"/>
              </a:solidFill>
            </a:endParaRPr>
          </a:p>
          <a:p>
            <a:pPr indent="-400050" lvl="0" marL="914400" marR="164745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700"/>
              <a:buChar char="○"/>
            </a:pPr>
            <a:r>
              <a:rPr lang="en" sz="2700">
                <a:solidFill>
                  <a:srgbClr val="20124D"/>
                </a:solidFill>
              </a:rPr>
              <a:t>Do they have any special features or tools?</a:t>
            </a:r>
            <a:endParaRPr sz="1800">
              <a:solidFill>
                <a:srgbClr val="20124D"/>
              </a:solidFill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4900" y="2007825"/>
            <a:ext cx="1842725" cy="289487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2"/>
            </a:gs>
            <a:gs pos="58000">
              <a:schemeClr val="dk2"/>
            </a:gs>
            <a:gs pos="100000">
              <a:schemeClr val="dk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ctrTitle"/>
          </p:nvPr>
        </p:nvSpPr>
        <p:spPr>
          <a:xfrm>
            <a:off x="384225" y="111350"/>
            <a:ext cx="6630900" cy="103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Descriptive </a:t>
            </a:r>
            <a:r>
              <a:rPr lang="en"/>
              <a:t>Writing Plan</a:t>
            </a:r>
            <a:endParaRPr/>
          </a:p>
        </p:txBody>
      </p:sp>
      <p:sp>
        <p:nvSpPr>
          <p:cNvPr id="75" name="Google Shape;75;p14"/>
          <p:cNvSpPr txBox="1"/>
          <p:nvPr>
            <p:ph idx="1" type="subTitle"/>
          </p:nvPr>
        </p:nvSpPr>
        <p:spPr>
          <a:xfrm>
            <a:off x="384225" y="1143050"/>
            <a:ext cx="6866100" cy="3938700"/>
          </a:xfrm>
          <a:prstGeom prst="rect">
            <a:avLst/>
          </a:prstGeom>
          <a:solidFill>
            <a:srgbClr val="D9D2E9"/>
          </a:solidFill>
          <a:ln cap="flat" cmpd="sng" w="19050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14300" marR="106037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20124D"/>
                </a:solidFill>
              </a:rPr>
              <a:t>Watch the </a:t>
            </a:r>
            <a:r>
              <a:rPr lang="en" sz="21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Modelled writing video</a:t>
            </a:r>
            <a:r>
              <a:rPr lang="en" sz="2100">
                <a:solidFill>
                  <a:srgbClr val="20124D"/>
                </a:solidFill>
              </a:rPr>
              <a:t> on how to plan your writing. Using a blank piece of paper, p</a:t>
            </a:r>
            <a:r>
              <a:rPr lang="en" sz="2100">
                <a:solidFill>
                  <a:srgbClr val="20124D"/>
                </a:solidFill>
              </a:rPr>
              <a:t>lan your ideas for your robot character. Use </a:t>
            </a:r>
            <a:r>
              <a:rPr lang="en" sz="2100">
                <a:solidFill>
                  <a:srgbClr val="20124D"/>
                </a:solidFill>
              </a:rPr>
              <a:t>keywords</a:t>
            </a:r>
            <a:r>
              <a:rPr lang="en" sz="2100">
                <a:solidFill>
                  <a:srgbClr val="20124D"/>
                </a:solidFill>
              </a:rPr>
              <a:t> or phrases only. </a:t>
            </a:r>
            <a:endParaRPr sz="2100">
              <a:solidFill>
                <a:srgbClr val="20124D"/>
              </a:solidFill>
            </a:endParaRPr>
          </a:p>
          <a:p>
            <a:pPr indent="0" lvl="0" marL="114300" marR="106037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20124D"/>
                </a:solidFill>
              </a:rPr>
              <a:t>Can you think of a name for your robot helper?  Try to use similes, adjectives, verbs and adverbs to describe your robot helper. </a:t>
            </a:r>
            <a:endParaRPr sz="2100">
              <a:solidFill>
                <a:srgbClr val="20124D"/>
              </a:solidFill>
            </a:endParaRPr>
          </a:p>
          <a:p>
            <a:pPr indent="0" lvl="0" marL="114300" marR="106037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20124D"/>
                </a:solidFill>
              </a:rPr>
              <a:t>Include ideas about:</a:t>
            </a:r>
            <a:endParaRPr sz="2100">
              <a:solidFill>
                <a:srgbClr val="20124D"/>
              </a:solidFill>
            </a:endParaRPr>
          </a:p>
          <a:p>
            <a:pPr indent="-304800" lvl="0" marL="571500" marR="106037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100"/>
              <a:buChar char="○"/>
            </a:pPr>
            <a:r>
              <a:rPr lang="en" sz="2100">
                <a:solidFill>
                  <a:srgbClr val="20124D"/>
                </a:solidFill>
              </a:rPr>
              <a:t>Characters appearance</a:t>
            </a:r>
            <a:endParaRPr sz="2100">
              <a:solidFill>
                <a:srgbClr val="20124D"/>
              </a:solidFill>
            </a:endParaRPr>
          </a:p>
          <a:p>
            <a:pPr indent="-304800" lvl="0" marL="571500" marR="106037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100"/>
              <a:buChar char="○"/>
            </a:pPr>
            <a:r>
              <a:rPr lang="en" sz="2100">
                <a:solidFill>
                  <a:srgbClr val="20124D"/>
                </a:solidFill>
              </a:rPr>
              <a:t>Special features / tools </a:t>
            </a:r>
            <a:endParaRPr sz="2100">
              <a:solidFill>
                <a:srgbClr val="20124D"/>
              </a:solidFill>
            </a:endParaRPr>
          </a:p>
          <a:p>
            <a:pPr indent="0" lvl="0" marL="457200" marR="106037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0124D"/>
              </a:solidFill>
            </a:endParaRPr>
          </a:p>
          <a:p>
            <a:pPr indent="0" lvl="0" marL="114300" marR="106037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800"/>
              </a:spcAft>
              <a:buNone/>
            </a:pPr>
            <a:r>
              <a:t/>
            </a:r>
            <a:endParaRPr sz="2000">
              <a:solidFill>
                <a:srgbClr val="20124D"/>
              </a:solidFill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0100" y="210825"/>
            <a:ext cx="1842725" cy="29816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2"/>
            </a:gs>
            <a:gs pos="58000">
              <a:schemeClr val="dk2"/>
            </a:gs>
            <a:gs pos="100000">
              <a:schemeClr val="dk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1293750" y="268900"/>
            <a:ext cx="6556500" cy="693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robot helpers</a:t>
            </a:r>
            <a:endParaRPr sz="4300"/>
          </a:p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862" y="1918924"/>
            <a:ext cx="1854200" cy="1305626"/>
          </a:xfrm>
          <a:prstGeom prst="rect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999" y="1914211"/>
            <a:ext cx="1979350" cy="1315064"/>
          </a:xfrm>
          <a:prstGeom prst="rect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0826" y="1936006"/>
            <a:ext cx="1764850" cy="1271482"/>
          </a:xfrm>
          <a:prstGeom prst="rect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3400" y="3338550"/>
            <a:ext cx="1907126" cy="1638325"/>
          </a:xfrm>
          <a:prstGeom prst="rect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56000" y="3355525"/>
            <a:ext cx="1979350" cy="1604375"/>
          </a:xfrm>
          <a:prstGeom prst="rect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60829" y="3355525"/>
            <a:ext cx="1764846" cy="1604375"/>
          </a:xfrm>
          <a:prstGeom prst="rect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95825" y="1914221"/>
            <a:ext cx="1764850" cy="1315067"/>
          </a:xfrm>
          <a:prstGeom prst="rect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51157" y="3355525"/>
            <a:ext cx="1854193" cy="1604375"/>
          </a:xfrm>
          <a:prstGeom prst="rect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2" name="Google Shape;92;p15"/>
          <p:cNvSpPr txBox="1"/>
          <p:nvPr/>
        </p:nvSpPr>
        <p:spPr>
          <a:xfrm>
            <a:off x="650675" y="962800"/>
            <a:ext cx="7857900" cy="831300"/>
          </a:xfrm>
          <a:prstGeom prst="rect">
            <a:avLst/>
          </a:prstGeom>
          <a:solidFill>
            <a:srgbClr val="D9D2E9"/>
          </a:solidFill>
          <a:ln cap="flat" cmpd="sng" w="19050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20124D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You may like to look at the following examples to get some ideas for the appearance or special features of your robot.</a:t>
            </a:r>
            <a:endParaRPr sz="2100">
              <a:solidFill>
                <a:srgbClr val="20124D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0997" y="347925"/>
            <a:ext cx="1496437" cy="1343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8300" y="1156818"/>
            <a:ext cx="2806925" cy="374588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>
            <p:ph type="ctrTitle"/>
          </p:nvPr>
        </p:nvSpPr>
        <p:spPr>
          <a:xfrm>
            <a:off x="419700" y="225950"/>
            <a:ext cx="5628600" cy="1465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700"/>
              <a:t>wednesday</a:t>
            </a:r>
            <a:endParaRPr sz="11600"/>
          </a:p>
        </p:txBody>
      </p:sp>
      <p:sp>
        <p:nvSpPr>
          <p:cNvPr id="100" name="Google Shape;100;p16"/>
          <p:cNvSpPr txBox="1"/>
          <p:nvPr>
            <p:ph idx="1" type="subTitle"/>
          </p:nvPr>
        </p:nvSpPr>
        <p:spPr>
          <a:xfrm>
            <a:off x="1010100" y="1541725"/>
            <a:ext cx="3947400" cy="1036800"/>
          </a:xfrm>
          <a:prstGeom prst="rect">
            <a:avLst/>
          </a:prstGeom>
          <a:solidFill>
            <a:srgbClr val="D9EAD3"/>
          </a:solidFill>
          <a:ln cap="flat" cmpd="sng" w="1905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274E13"/>
                </a:solidFill>
              </a:rPr>
              <a:t>Composing, Editing and Revising</a:t>
            </a:r>
            <a:endParaRPr sz="3300">
              <a:solidFill>
                <a:srgbClr val="274E13"/>
              </a:solidFill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6316951" y="755432"/>
            <a:ext cx="1344513" cy="261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FF9F4D"/>
                    </a:gs>
                    <a:gs pos="58000">
                      <a:schemeClr val="accent5"/>
                    </a:gs>
                    <a:gs pos="100000">
                      <a:schemeClr val="accent5"/>
                    </a:gs>
                  </a:gsLst>
                  <a:path path="circle">
                    <a:fillToRect l="100%" t="100%"/>
                  </a:path>
                  <a:tileRect b="-100%" r="-100%"/>
                </a:gradFill>
                <a:latin typeface="Bebas Neue"/>
              </a:rPr>
              <a:t>Wednesday</a:t>
            </a:r>
          </a:p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p16" title="Wednesday's lesson.mov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4700" y="2762750"/>
            <a:ext cx="3126950" cy="193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Grammar checklist</a:t>
            </a:r>
            <a:endParaRPr sz="6000"/>
          </a:p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779100" y="1277750"/>
            <a:ext cx="5517000" cy="31614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714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274E13"/>
                </a:solidFill>
              </a:rPr>
              <a:t>You should use the following grammar checklist in your writing:</a:t>
            </a:r>
            <a:endParaRPr sz="2900">
              <a:solidFill>
                <a:srgbClr val="274E13"/>
              </a:solidFill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900"/>
              <a:buChar char="○"/>
            </a:pPr>
            <a:r>
              <a:rPr lang="en" sz="2900">
                <a:solidFill>
                  <a:srgbClr val="274E13"/>
                </a:solidFill>
              </a:rPr>
              <a:t>Similes</a:t>
            </a:r>
            <a:endParaRPr sz="2900">
              <a:solidFill>
                <a:srgbClr val="274E13"/>
              </a:solidFill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900"/>
              <a:buChar char="○"/>
            </a:pPr>
            <a:r>
              <a:rPr lang="en" sz="2900">
                <a:solidFill>
                  <a:srgbClr val="274E13"/>
                </a:solidFill>
              </a:rPr>
              <a:t>Adjectives</a:t>
            </a:r>
            <a:endParaRPr sz="2900">
              <a:solidFill>
                <a:srgbClr val="274E13"/>
              </a:solidFill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900"/>
              <a:buChar char="○"/>
            </a:pPr>
            <a:r>
              <a:rPr lang="en" sz="2900">
                <a:solidFill>
                  <a:srgbClr val="274E13"/>
                </a:solidFill>
              </a:rPr>
              <a:t>Verbs </a:t>
            </a:r>
            <a:endParaRPr sz="2900">
              <a:solidFill>
                <a:srgbClr val="274E13"/>
              </a:solidFill>
            </a:endParaRPr>
          </a:p>
          <a:p>
            <a:pPr indent="-412750" lvl="0" marL="9144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900"/>
              <a:buChar char="○"/>
            </a:pPr>
            <a:r>
              <a:rPr lang="en" sz="2900">
                <a:solidFill>
                  <a:srgbClr val="274E13"/>
                </a:solidFill>
              </a:rPr>
              <a:t>Adverbs </a:t>
            </a:r>
            <a:endParaRPr sz="2900">
              <a:solidFill>
                <a:srgbClr val="274E13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4875" y="2086625"/>
            <a:ext cx="2379625" cy="268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643400" y="502175"/>
            <a:ext cx="6364500" cy="75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Writing - Composing</a:t>
            </a:r>
            <a:endParaRPr sz="6000"/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643400" y="1403575"/>
            <a:ext cx="6489900" cy="30381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71450" marR="132067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rgbClr val="274E13"/>
                </a:solidFill>
              </a:rPr>
              <a:t>Watch the </a:t>
            </a:r>
            <a:r>
              <a:rPr b="1" lang="en" u="sng">
                <a:solidFill>
                  <a:schemeClr val="hlink"/>
                </a:solidFill>
                <a:hlinkClick r:id="rId3"/>
              </a:rPr>
              <a:t>Modelled Writing video</a:t>
            </a:r>
            <a:r>
              <a:rPr lang="en">
                <a:solidFill>
                  <a:srgbClr val="274E13"/>
                </a:solidFill>
              </a:rPr>
              <a:t> on how to compose your description of your robot helper. Write a description about your robot helper. Make sure you describe their appearance and their special features  or tools. Try to include similes, adjectives, verbs and adverbs</a:t>
            </a:r>
            <a:r>
              <a:rPr lang="en" sz="2800">
                <a:solidFill>
                  <a:srgbClr val="274E13"/>
                </a:solidFill>
              </a:rPr>
              <a:t>.</a:t>
            </a:r>
            <a:endParaRPr sz="2800">
              <a:solidFill>
                <a:srgbClr val="274E13"/>
              </a:solidFill>
            </a:endParaRPr>
          </a:p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5375" y="1729625"/>
            <a:ext cx="1535575" cy="23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722100" y="626550"/>
            <a:ext cx="7699800" cy="75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Writing - Revising and editing</a:t>
            </a:r>
            <a:endParaRPr sz="6000"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704525" y="1515200"/>
            <a:ext cx="6258900" cy="28506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71450" marR="14776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Once you have written your description you will need to edit your writing in a red pencil. Revise your writing with a green pencil. Do this by checking if you can add any extra information into your description to make it more interesting!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126" name="Google Shape;126;p19"/>
          <p:cNvSpPr txBox="1"/>
          <p:nvPr>
            <p:ph idx="12" type="sldNum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2725" y="1729625"/>
            <a:ext cx="1478225" cy="23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lavius template">
  <a:themeElements>
    <a:clrScheme name="Custom 347">
      <a:dk1>
        <a:srgbClr val="1E263A"/>
      </a:dk1>
      <a:lt1>
        <a:srgbClr val="FFFFFF"/>
      </a:lt1>
      <a:dk2>
        <a:srgbClr val="989CA7"/>
      </a:dk2>
      <a:lt2>
        <a:srgbClr val="EAEEF0"/>
      </a:lt2>
      <a:accent1>
        <a:srgbClr val="6DB9E4"/>
      </a:accent1>
      <a:accent2>
        <a:srgbClr val="9ECE46"/>
      </a:accent2>
      <a:accent3>
        <a:srgbClr val="ECCB49"/>
      </a:accent3>
      <a:accent4>
        <a:srgbClr val="F5A73B"/>
      </a:accent4>
      <a:accent5>
        <a:srgbClr val="F36846"/>
      </a:accent5>
      <a:accent6>
        <a:srgbClr val="DD73C3"/>
      </a:accent6>
      <a:hlink>
        <a:srgbClr val="293D6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