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37"/>
  </p:normalViewPr>
  <p:slideViewPr>
    <p:cSldViewPr snapToGrid="0" snapToObjects="1">
      <p:cViewPr varScale="1">
        <p:scale>
          <a:sx n="71" d="100"/>
          <a:sy n="71" d="100"/>
        </p:scale>
        <p:origin x="2112" y="192"/>
      </p:cViewPr>
      <p:guideLst>
        <p:guide orient="horz" pos="13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1T07:05:05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3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5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9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5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1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3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2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6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8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9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microsoft.com/office/2007/relationships/media" Target="../media/media2.m4a"/><Relationship Id="rId7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openxmlformats.org/officeDocument/2006/relationships/hyperlink" Target="https://www.youtube.com/watch?app=desktop&amp;v=ED2GiLzgfCs" TargetMode="External"/><Relationship Id="rId5" Type="http://schemas.microsoft.com/office/2007/relationships/media" Target="../media/media3.m4a"/><Relationship Id="rId10" Type="http://schemas.openxmlformats.org/officeDocument/2006/relationships/image" Target="../media/image3.png"/><Relationship Id="rId4" Type="http://schemas.openxmlformats.org/officeDocument/2006/relationships/audio" Target="../media/media2.m4a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3" Type="http://schemas.microsoft.com/office/2007/relationships/media" Target="../media/media9.m4a"/><Relationship Id="rId18" Type="http://schemas.openxmlformats.org/officeDocument/2006/relationships/audio" Target="../media/media11.m4a"/><Relationship Id="rId26" Type="http://schemas.openxmlformats.org/officeDocument/2006/relationships/image" Target="../media/image5.svg"/><Relationship Id="rId3" Type="http://schemas.microsoft.com/office/2007/relationships/media" Target="../media/media4.m4a"/><Relationship Id="rId21" Type="http://schemas.openxmlformats.org/officeDocument/2006/relationships/slideLayout" Target="../slideLayouts/slideLayout1.xml"/><Relationship Id="rId7" Type="http://schemas.microsoft.com/office/2007/relationships/media" Target="../media/media6.m4a"/><Relationship Id="rId12" Type="http://schemas.openxmlformats.org/officeDocument/2006/relationships/audio" Target="../media/media8.m4a"/><Relationship Id="rId17" Type="http://schemas.microsoft.com/office/2007/relationships/media" Target="../media/media11.m4a"/><Relationship Id="rId25" Type="http://schemas.openxmlformats.org/officeDocument/2006/relationships/image" Target="../media/image4.png"/><Relationship Id="rId33" Type="http://schemas.openxmlformats.org/officeDocument/2006/relationships/image" Target="../media/image12.png"/><Relationship Id="rId2" Type="http://schemas.openxmlformats.org/officeDocument/2006/relationships/audio" Target="../media/media3.m4a"/><Relationship Id="rId16" Type="http://schemas.openxmlformats.org/officeDocument/2006/relationships/audio" Target="../media/media10.m4a"/><Relationship Id="rId20" Type="http://schemas.openxmlformats.org/officeDocument/2006/relationships/audio" Target="../media/media12.m4a"/><Relationship Id="rId29" Type="http://schemas.openxmlformats.org/officeDocument/2006/relationships/image" Target="../media/image8.png"/><Relationship Id="rId1" Type="http://schemas.microsoft.com/office/2007/relationships/media" Target="../media/media3.m4a"/><Relationship Id="rId6" Type="http://schemas.openxmlformats.org/officeDocument/2006/relationships/audio" Target="../media/media5.m4a"/><Relationship Id="rId11" Type="http://schemas.microsoft.com/office/2007/relationships/media" Target="../media/media8.m4a"/><Relationship Id="rId24" Type="http://schemas.openxmlformats.org/officeDocument/2006/relationships/image" Target="../media/image20.png"/><Relationship Id="rId32" Type="http://schemas.openxmlformats.org/officeDocument/2006/relationships/image" Target="../media/image11.svg"/><Relationship Id="rId5" Type="http://schemas.microsoft.com/office/2007/relationships/media" Target="../media/media5.m4a"/><Relationship Id="rId15" Type="http://schemas.microsoft.com/office/2007/relationships/media" Target="../media/media10.m4a"/><Relationship Id="rId23" Type="http://schemas.openxmlformats.org/officeDocument/2006/relationships/customXml" Target="../ink/ink1.xml"/><Relationship Id="rId28" Type="http://schemas.openxmlformats.org/officeDocument/2006/relationships/image" Target="../media/image7.svg"/><Relationship Id="rId10" Type="http://schemas.openxmlformats.org/officeDocument/2006/relationships/audio" Target="../media/media7.m4a"/><Relationship Id="rId19" Type="http://schemas.microsoft.com/office/2007/relationships/media" Target="../media/media12.m4a"/><Relationship Id="rId31" Type="http://schemas.openxmlformats.org/officeDocument/2006/relationships/image" Target="../media/image10.png"/><Relationship Id="rId4" Type="http://schemas.openxmlformats.org/officeDocument/2006/relationships/audio" Target="../media/media4.m4a"/><Relationship Id="rId9" Type="http://schemas.microsoft.com/office/2007/relationships/media" Target="../media/media7.m4a"/><Relationship Id="rId14" Type="http://schemas.openxmlformats.org/officeDocument/2006/relationships/audio" Target="../media/media9.m4a"/><Relationship Id="rId22" Type="http://schemas.openxmlformats.org/officeDocument/2006/relationships/image" Target="../media/image3.png"/><Relationship Id="rId27" Type="http://schemas.openxmlformats.org/officeDocument/2006/relationships/image" Target="../media/image6.png"/><Relationship Id="rId30" Type="http://schemas.openxmlformats.org/officeDocument/2006/relationships/image" Target="../media/image9.svg"/><Relationship Id="rId8" Type="http://schemas.openxmlformats.org/officeDocument/2006/relationships/audio" Target="../media/media6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eek Alphabet Symbols &amp; Characters | Mathematical Uses | Electronics Notes">
            <a:extLst>
              <a:ext uri="{FF2B5EF4-FFF2-40B4-BE49-F238E27FC236}">
                <a16:creationId xmlns:a16="http://schemas.microsoft.com/office/drawing/2014/main" id="{20C1A850-E34B-8C40-AB3C-FD9469280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611625"/>
            <a:ext cx="4876800" cy="1400229"/>
          </a:xfrm>
          <a:prstGeom prst="rect">
            <a:avLst/>
          </a:prstGeom>
          <a:blipFill dpi="0" rotWithShape="1">
            <a:blip r:embed="rId9"/>
            <a:srcRect/>
            <a:tile tx="25400" ty="0" sx="100000" sy="100000" flip="none" algn="tl"/>
          </a:blipFill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8829CD-8348-3041-8604-4478AFEFA8C4}"/>
              </a:ext>
            </a:extLst>
          </p:cNvPr>
          <p:cNvSpPr txBox="1"/>
          <p:nvPr/>
        </p:nvSpPr>
        <p:spPr>
          <a:xfrm>
            <a:off x="167551" y="173993"/>
            <a:ext cx="360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Year 1 Greek </a:t>
            </a:r>
            <a:r>
              <a:rPr lang="el-GR" dirty="0">
                <a:solidFill>
                  <a:srgbClr val="FF0000"/>
                </a:solidFill>
              </a:rPr>
              <a:t>Β</a:t>
            </a:r>
            <a:r>
              <a:rPr lang="en-US" dirty="0">
                <a:solidFill>
                  <a:srgbClr val="FF0000"/>
                </a:solidFill>
              </a:rPr>
              <a:t>                                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BF2ADA-DC25-7F4E-8C48-8D6BAF433827}"/>
              </a:ext>
            </a:extLst>
          </p:cNvPr>
          <p:cNvSpPr txBox="1"/>
          <p:nvPr/>
        </p:nvSpPr>
        <p:spPr>
          <a:xfrm>
            <a:off x="1381038" y="2807332"/>
            <a:ext cx="366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Γεια σας παιδιά!</a:t>
            </a:r>
            <a:r>
              <a:rPr lang="en-AU" dirty="0"/>
              <a:t>              </a:t>
            </a:r>
            <a:r>
              <a:rPr lang="en-AU" dirty="0" err="1"/>
              <a:t>Yia</a:t>
            </a:r>
            <a:r>
              <a:rPr lang="en-AU" dirty="0"/>
              <a:t> </a:t>
            </a:r>
            <a:r>
              <a:rPr lang="en-AU" dirty="0" err="1"/>
              <a:t>sa</a:t>
            </a:r>
            <a:r>
              <a:rPr lang="en-AU" dirty="0"/>
              <a:t> </a:t>
            </a:r>
            <a:r>
              <a:rPr lang="en-AU" dirty="0" err="1"/>
              <a:t>pedia</a:t>
            </a:r>
            <a:r>
              <a:rPr lang="en-AU" dirty="0"/>
              <a:t>!</a:t>
            </a:r>
            <a:endParaRPr lang="en-US" dirty="0"/>
          </a:p>
        </p:txBody>
      </p:sp>
      <p:pic>
        <p:nvPicPr>
          <p:cNvPr id="11" name="Audio Recording 23 Sep 2021 at 2:11:03 pm" descr="Audio Recording 23 Sep 2021 at 2:11:03 pm">
            <a:hlinkClick r:id="" action="ppaction://media"/>
            <a:extLst>
              <a:ext uri="{FF2B5EF4-FFF2-40B4-BE49-F238E27FC236}">
                <a16:creationId xmlns:a16="http://schemas.microsoft.com/office/drawing/2014/main" id="{4DE0FE27-32D7-684C-9476-E8AE583A5B7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076105" y="2872387"/>
            <a:ext cx="288000" cy="288000"/>
          </a:xfrm>
          <a:prstGeom prst="rect">
            <a:avLst/>
          </a:prstGeom>
          <a:solidFill>
            <a:srgbClr val="FF0000">
              <a:alpha val="53225"/>
            </a:srgbClr>
          </a:solidFill>
        </p:spPr>
      </p:pic>
      <p:pic>
        <p:nvPicPr>
          <p:cNvPr id="13" name="Audio Recording 23 Sep 2021 at 2:14:06 pm" descr="Audio Recording 23 Sep 2021 at 2:14:06 pm">
            <a:hlinkClick r:id="" action="ppaction://media"/>
            <a:extLst>
              <a:ext uri="{FF2B5EF4-FFF2-40B4-BE49-F238E27FC236}">
                <a16:creationId xmlns:a16="http://schemas.microsoft.com/office/drawing/2014/main" id="{B2D5A7DE-08B9-6D4B-BD42-7A6A304C2BB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2116664" y="2228604"/>
            <a:ext cx="288000" cy="288000"/>
          </a:xfrm>
          <a:prstGeom prst="rect">
            <a:avLst/>
          </a:prstGeom>
          <a:solidFill>
            <a:srgbClr val="FF0000">
              <a:alpha val="52555"/>
            </a:srgbClr>
          </a:solidFill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E4612DD-4FF4-DB41-ACE0-050DCD903BAA}"/>
              </a:ext>
            </a:extLst>
          </p:cNvPr>
          <p:cNvSpPr txBox="1"/>
          <p:nvPr/>
        </p:nvSpPr>
        <p:spPr>
          <a:xfrm>
            <a:off x="2307166" y="1952891"/>
            <a:ext cx="28278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Ελληνικά</a:t>
            </a:r>
            <a:endParaRPr lang="en-US" sz="4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endParaRPr lang="en-US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A8CB03-1857-684B-898A-0CC2CBB9200D}"/>
              </a:ext>
            </a:extLst>
          </p:cNvPr>
          <p:cNvSpPr txBox="1"/>
          <p:nvPr/>
        </p:nvSpPr>
        <p:spPr>
          <a:xfrm>
            <a:off x="660400" y="3369745"/>
            <a:ext cx="60300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Welcome to </a:t>
            </a:r>
            <a:r>
              <a:rPr lang="en-AU" sz="1400" dirty="0"/>
              <a:t>week 2</a:t>
            </a:r>
            <a:r>
              <a:rPr lang="en-US" sz="1400" dirty="0"/>
              <a:t> everyone! </a:t>
            </a:r>
          </a:p>
          <a:p>
            <a:endParaRPr lang="en-US" sz="1400" dirty="0"/>
          </a:p>
          <a:p>
            <a:r>
              <a:rPr lang="en-US" sz="1400" dirty="0"/>
              <a:t>Are you looking forward to learning another letter in the Greek alphabet this week?</a:t>
            </a:r>
          </a:p>
          <a:p>
            <a:endParaRPr lang="en-US" sz="1400" dirty="0"/>
          </a:p>
          <a:p>
            <a:r>
              <a:rPr lang="en-US" sz="1400" dirty="0"/>
              <a:t>Here is another link to help you learn the Greek alphabet.</a:t>
            </a:r>
          </a:p>
          <a:p>
            <a:endParaRPr lang="en-US" sz="1400" dirty="0"/>
          </a:p>
          <a:p>
            <a:r>
              <a:rPr lang="en-US" sz="1400" dirty="0">
                <a:hlinkClick r:id="rId11"/>
              </a:rPr>
              <a:t>https://www.youtube.com/watch?app=desktop&amp;v=ED2GiLzgfCs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29996D-BB06-AC4C-8F97-AFDCD5D7053A}"/>
              </a:ext>
            </a:extLst>
          </p:cNvPr>
          <p:cNvSpPr txBox="1"/>
          <p:nvPr/>
        </p:nvSpPr>
        <p:spPr>
          <a:xfrm>
            <a:off x="660403" y="5672672"/>
            <a:ext cx="585893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Please follow the steps below to complete the activities for week 1.</a:t>
            </a:r>
          </a:p>
          <a:p>
            <a:endParaRPr lang="en-AU" sz="1400" dirty="0"/>
          </a:p>
          <a:p>
            <a:r>
              <a:rPr lang="en-US" sz="1400" dirty="0"/>
              <a:t>This week you will be practicing the letter</a:t>
            </a:r>
            <a:r>
              <a:rPr lang="el-GR" sz="1400" dirty="0"/>
              <a:t> </a:t>
            </a:r>
            <a:r>
              <a:rPr lang="en-AU" sz="1400" dirty="0"/>
              <a:t>     </a:t>
            </a:r>
            <a:r>
              <a:rPr lang="el-GR" sz="1400" dirty="0"/>
              <a:t>      </a:t>
            </a:r>
            <a:r>
              <a:rPr lang="el-GR" sz="1400" dirty="0">
                <a:solidFill>
                  <a:srgbClr val="FF0000"/>
                </a:solidFill>
              </a:rPr>
              <a:t>‘</a:t>
            </a:r>
            <a:r>
              <a:rPr lang="el-GR" sz="1400" dirty="0" err="1">
                <a:solidFill>
                  <a:srgbClr val="FF0000"/>
                </a:solidFill>
              </a:rPr>
              <a:t>Ππ</a:t>
            </a:r>
            <a:r>
              <a:rPr lang="el-GR" sz="1400" dirty="0">
                <a:solidFill>
                  <a:srgbClr val="FF0000"/>
                </a:solidFill>
              </a:rPr>
              <a:t>’. 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AU" sz="1400" dirty="0"/>
          </a:p>
          <a:p>
            <a:pPr marL="342900" indent="-342900">
              <a:buFont typeface="+mj-lt"/>
              <a:buAutoNum type="arabicPeriod"/>
            </a:pPr>
            <a:r>
              <a:rPr lang="en-AU" sz="1400" dirty="0">
                <a:solidFill>
                  <a:srgbClr val="FF0000"/>
                </a:solidFill>
              </a:rPr>
              <a:t>Download</a:t>
            </a:r>
            <a:r>
              <a:rPr lang="en-AU" sz="1400" dirty="0"/>
              <a:t> the document in order to be able to click on the speaker symbol.</a:t>
            </a:r>
            <a:endParaRPr lang="el-GR" sz="1400" dirty="0"/>
          </a:p>
          <a:p>
            <a:pPr marL="342900" indent="-342900">
              <a:buFont typeface="+mj-lt"/>
              <a:buAutoNum type="arabicPeriod"/>
            </a:pPr>
            <a:endParaRPr lang="el-GR" sz="1400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1400" dirty="0">
                <a:solidFill>
                  <a:srgbClr val="FF0000"/>
                </a:solidFill>
              </a:rPr>
              <a:t>Click </a:t>
            </a:r>
            <a:r>
              <a:rPr lang="en-AU" sz="1400" dirty="0"/>
              <a:t>on the speaker symbol to hear</a:t>
            </a:r>
            <a:r>
              <a:rPr lang="el-GR" sz="1400" dirty="0"/>
              <a:t> </a:t>
            </a:r>
            <a:r>
              <a:rPr lang="en-AU" sz="1400" dirty="0"/>
              <a:t>then repeat.</a:t>
            </a:r>
            <a:endParaRPr lang="el-GR" sz="1400" dirty="0"/>
          </a:p>
          <a:p>
            <a:pPr marL="342900" indent="-342900">
              <a:buFont typeface="+mj-lt"/>
              <a:buAutoNum type="arabicPeriod"/>
            </a:pPr>
            <a:endParaRPr lang="el-GR" sz="1400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1400" dirty="0">
                <a:solidFill>
                  <a:srgbClr val="FF0000"/>
                </a:solidFill>
              </a:rPr>
              <a:t>Print</a:t>
            </a:r>
            <a:r>
              <a:rPr lang="en-AU" sz="1400" dirty="0"/>
              <a:t> the sheet on the letter </a:t>
            </a:r>
            <a:r>
              <a:rPr lang="el-GR" sz="1400" dirty="0" err="1">
                <a:solidFill>
                  <a:srgbClr val="FF0000"/>
                </a:solidFill>
              </a:rPr>
              <a:t>Ππ</a:t>
            </a:r>
            <a:r>
              <a:rPr lang="en-AU" sz="1400" dirty="0">
                <a:solidFill>
                  <a:srgbClr val="FF0000"/>
                </a:solidFill>
              </a:rPr>
              <a:t>.</a:t>
            </a:r>
            <a:r>
              <a:rPr lang="el-GR" sz="1400" dirty="0">
                <a:solidFill>
                  <a:srgbClr val="FF0000"/>
                </a:solidFill>
              </a:rPr>
              <a:t> (</a:t>
            </a:r>
            <a:r>
              <a:rPr lang="en-AU" sz="1400" dirty="0">
                <a:solidFill>
                  <a:srgbClr val="FF0000"/>
                </a:solidFill>
              </a:rPr>
              <a:t>Please note</a:t>
            </a:r>
            <a:r>
              <a:rPr lang="en-AU" sz="1400" dirty="0">
                <a:solidFill>
                  <a:srgbClr val="002060"/>
                </a:solidFill>
              </a:rPr>
              <a:t>: </a:t>
            </a:r>
            <a:r>
              <a:rPr lang="en-AU" sz="1400" dirty="0"/>
              <a:t>If you are unable to print, you may copy and complete the</a:t>
            </a:r>
            <a:r>
              <a:rPr lang="el-GR" sz="1400" dirty="0"/>
              <a:t> </a:t>
            </a:r>
            <a:r>
              <a:rPr lang="en-AU" sz="1400" dirty="0"/>
              <a:t>activities in a workbook</a:t>
            </a:r>
            <a:r>
              <a:rPr lang="el-GR" sz="1400" dirty="0"/>
              <a:t>).</a:t>
            </a:r>
          </a:p>
          <a:p>
            <a:pPr marL="342900" indent="-342900">
              <a:buFont typeface="+mj-lt"/>
              <a:buAutoNum type="arabicPeriod"/>
            </a:pPr>
            <a:endParaRPr lang="el-GR" sz="1400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1400" dirty="0">
                <a:solidFill>
                  <a:srgbClr val="FF0000"/>
                </a:solidFill>
              </a:rPr>
              <a:t>Complete </a:t>
            </a:r>
            <a:r>
              <a:rPr lang="en-AU" sz="1400" dirty="0"/>
              <a:t>the work on the sheet.</a:t>
            </a:r>
            <a:endParaRPr lang="el-GR" sz="1400" dirty="0"/>
          </a:p>
          <a:p>
            <a:pPr marL="342900" indent="-342900">
              <a:buFont typeface="+mj-lt"/>
              <a:buAutoNum type="arabicPeriod"/>
            </a:pPr>
            <a:endParaRPr lang="el-GR" sz="1400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1400" dirty="0">
                <a:solidFill>
                  <a:srgbClr val="FF0000"/>
                </a:solidFill>
              </a:rPr>
              <a:t>Upload </a:t>
            </a:r>
            <a:r>
              <a:rPr lang="en-AU" sz="1400" dirty="0"/>
              <a:t>your completed work.</a:t>
            </a:r>
          </a:p>
          <a:p>
            <a:pPr marL="342900" indent="-342900">
              <a:buAutoNum type="arabicPeriod"/>
            </a:pPr>
            <a:endParaRPr lang="en-AU" sz="1400" dirty="0"/>
          </a:p>
          <a:p>
            <a:r>
              <a:rPr lang="en-AU" sz="1400" dirty="0"/>
              <a:t>Mrs </a:t>
            </a:r>
            <a:r>
              <a:rPr lang="en-AU" sz="1400" dirty="0" err="1"/>
              <a:t>Kovanis</a:t>
            </a:r>
            <a:r>
              <a:rPr lang="en-AU" sz="1400" dirty="0"/>
              <a:t> and Mrs </a:t>
            </a:r>
            <a:r>
              <a:rPr lang="en-AU" sz="1400" dirty="0" err="1"/>
              <a:t>Karantonis</a:t>
            </a:r>
            <a:r>
              <a:rPr lang="en-AU" sz="1400" dirty="0"/>
              <a:t> are looking forward to seeing your work!</a:t>
            </a:r>
          </a:p>
          <a:p>
            <a:r>
              <a:rPr lang="en-AU" sz="1400" dirty="0"/>
              <a:t>Take care!</a:t>
            </a:r>
          </a:p>
          <a:p>
            <a:pPr marL="342900" indent="-342900">
              <a:buAutoNum type="arabicPeriod"/>
            </a:pPr>
            <a:endParaRPr lang="en-US" sz="1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8E5E151-E54F-1F48-A8B7-1E043E902435}"/>
              </a:ext>
            </a:extLst>
          </p:cNvPr>
          <p:cNvSpPr/>
          <p:nvPr/>
        </p:nvSpPr>
        <p:spPr>
          <a:xfrm>
            <a:off x="167552" y="199237"/>
            <a:ext cx="6522897" cy="95075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B7FA39-FAEA-FA48-9464-B5F97ED1E981}"/>
              </a:ext>
            </a:extLst>
          </p:cNvPr>
          <p:cNvSpPr txBox="1"/>
          <p:nvPr/>
        </p:nvSpPr>
        <p:spPr>
          <a:xfrm>
            <a:off x="5010912" y="173993"/>
            <a:ext cx="1819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Τ</a:t>
            </a:r>
            <a:r>
              <a:rPr lang="en-AU" dirty="0"/>
              <a:t>erm 4 </a:t>
            </a:r>
            <a:r>
              <a:rPr lang="en-AU" dirty="0">
                <a:solidFill>
                  <a:srgbClr val="FF0000"/>
                </a:solidFill>
              </a:rPr>
              <a:t>Week </a:t>
            </a:r>
            <a:r>
              <a:rPr lang="el-GR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                                       </a:t>
            </a:r>
          </a:p>
        </p:txBody>
      </p:sp>
      <p:pic>
        <p:nvPicPr>
          <p:cNvPr id="14" name="Audio Recording 21 Sep 2021 at 4:16:51 pm" descr="Audio Recording 21 Sep 2021 at 4:16:51 pm">
            <a:hlinkClick r:id="" action="ppaction://media"/>
            <a:extLst>
              <a:ext uri="{FF2B5EF4-FFF2-40B4-BE49-F238E27FC236}">
                <a16:creationId xmlns:a16="http://schemas.microsoft.com/office/drawing/2014/main" id="{BF9C087D-5FE4-9D49-B616-638568C5F570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3847626" y="6156537"/>
            <a:ext cx="288000" cy="263413"/>
          </a:xfrm>
          <a:prstGeom prst="rect">
            <a:avLst/>
          </a:prstGeom>
          <a:solidFill>
            <a:srgbClr val="FF0000">
              <a:alpha val="70000"/>
            </a:srgbClr>
          </a:solidFill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88978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04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72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011-40CF-BB4C-9BA3-01123BB1A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1823" y="247382"/>
            <a:ext cx="1434353" cy="596963"/>
          </a:xfrm>
        </p:spPr>
        <p:txBody>
          <a:bodyPr>
            <a:noAutofit/>
          </a:bodyPr>
          <a:lstStyle/>
          <a:p>
            <a:r>
              <a:rPr lang="el-GR" sz="4800" dirty="0" err="1">
                <a:solidFill>
                  <a:srgbClr val="FF0000"/>
                </a:solidFill>
              </a:rPr>
              <a:t>Ππ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7" name="Audio Recording 21 Sep 2021 at 4:16:51 pm" descr="Audio Recording 21 Sep 2021 at 4:16:51 pm">
            <a:hlinkClick r:id="" action="ppaction://media"/>
            <a:extLst>
              <a:ext uri="{FF2B5EF4-FFF2-40B4-BE49-F238E27FC236}">
                <a16:creationId xmlns:a16="http://schemas.microsoft.com/office/drawing/2014/main" id="{077029E0-704C-7F46-9645-4F6270D79C4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2496838" y="319448"/>
            <a:ext cx="393603" cy="360000"/>
          </a:xfrm>
          <a:prstGeom prst="rect">
            <a:avLst/>
          </a:prstGeom>
          <a:solidFill>
            <a:srgbClr val="FF0000">
              <a:alpha val="70000"/>
            </a:srgbClr>
          </a:solidFill>
          <a:ln>
            <a:solidFill>
              <a:srgbClr val="FF0000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A7AE047-3B47-1045-BF08-9544F030440D}"/>
              </a:ext>
            </a:extLst>
          </p:cNvPr>
          <p:cNvSpPr txBox="1"/>
          <p:nvPr/>
        </p:nvSpPr>
        <p:spPr>
          <a:xfrm>
            <a:off x="641792" y="762034"/>
            <a:ext cx="5741080" cy="52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17" dirty="0"/>
              <a:t>   Τ</a:t>
            </a:r>
            <a:r>
              <a:rPr lang="en-AU" sz="2817" dirty="0"/>
              <a:t>he letter </a:t>
            </a:r>
            <a:r>
              <a:rPr lang="en-AU" sz="2817" dirty="0">
                <a:solidFill>
                  <a:srgbClr val="FF0000"/>
                </a:solidFill>
              </a:rPr>
              <a:t>pi </a:t>
            </a:r>
            <a:r>
              <a:rPr lang="en-AU" sz="2817" dirty="0"/>
              <a:t>as in </a:t>
            </a:r>
            <a:r>
              <a:rPr lang="en-AU" sz="2400" dirty="0">
                <a:solidFill>
                  <a:srgbClr val="FF0000"/>
                </a:solidFill>
              </a:rPr>
              <a:t>pi</a:t>
            </a:r>
            <a:r>
              <a:rPr lang="en-AU" sz="2400" dirty="0"/>
              <a:t>llow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A8F8A0-9743-AF43-B700-C9C2DC1BE3F9}"/>
              </a:ext>
            </a:extLst>
          </p:cNvPr>
          <p:cNvSpPr txBox="1"/>
          <p:nvPr/>
        </p:nvSpPr>
        <p:spPr>
          <a:xfrm>
            <a:off x="516289" y="1274267"/>
            <a:ext cx="4423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sz="1600" dirty="0"/>
              <a:t>. Trace the letter </a:t>
            </a:r>
            <a:r>
              <a:rPr lang="el-GR" sz="1600" dirty="0"/>
              <a:t>Π</a:t>
            </a:r>
            <a:r>
              <a:rPr lang="en-AU" sz="1600" dirty="0"/>
              <a:t> in upper case</a:t>
            </a:r>
            <a:endParaRPr lang="en-US" sz="1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4225D29-B472-8C42-8BAD-924D31AC202C}"/>
              </a:ext>
            </a:extLst>
          </p:cNvPr>
          <p:cNvSpPr/>
          <p:nvPr/>
        </p:nvSpPr>
        <p:spPr>
          <a:xfrm>
            <a:off x="-276230" y="1527710"/>
            <a:ext cx="663693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000" b="1" spc="50" dirty="0">
                <a:ln w="9525" cmpd="sng">
                  <a:solidFill>
                    <a:srgbClr val="FF0000"/>
                  </a:solidFill>
                  <a:prstDash val="sysDot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Π  </a:t>
            </a:r>
            <a:r>
              <a:rPr lang="el-GR" sz="4000" b="1" cap="none" spc="50" dirty="0">
                <a:ln w="9525" cmpd="sng">
                  <a:solidFill>
                    <a:srgbClr val="FF0000"/>
                  </a:solidFill>
                  <a:prstDash val="sysDot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Π</a:t>
            </a:r>
            <a:r>
              <a:rPr lang="en-AU" sz="4000" b="1" cap="none" spc="50" dirty="0">
                <a:ln w="9525" cmpd="sng">
                  <a:solidFill>
                    <a:srgbClr val="FF0000"/>
                  </a:solidFill>
                  <a:prstDash val="sysDot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  <a:r>
              <a:rPr lang="el-GR" sz="4000" b="1" cap="none" spc="50" dirty="0">
                <a:ln w="9525" cmpd="sng">
                  <a:solidFill>
                    <a:srgbClr val="FF0000"/>
                  </a:solidFill>
                  <a:prstDash val="sysDot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Π</a:t>
            </a:r>
            <a:r>
              <a:rPr lang="en-AU" sz="4000" b="1" spc="50" dirty="0">
                <a:ln w="9525" cmpd="sng">
                  <a:solidFill>
                    <a:srgbClr val="FF0000"/>
                  </a:solidFill>
                  <a:prstDash val="sysDot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  <a:r>
              <a:rPr lang="el-GR" sz="4000" b="1" cap="none" spc="50" dirty="0">
                <a:ln w="9525" cmpd="sng">
                  <a:solidFill>
                    <a:srgbClr val="FF0000"/>
                  </a:solidFill>
                  <a:prstDash val="sysDot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Π</a:t>
            </a:r>
            <a:r>
              <a:rPr lang="en-AU" sz="4000" b="1" cap="none" spc="50" dirty="0">
                <a:ln w="9525" cmpd="sng">
                  <a:solidFill>
                    <a:srgbClr val="FF0000"/>
                  </a:solidFill>
                  <a:prstDash val="sysDot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  <a:r>
              <a:rPr lang="el-GR" sz="4000" b="1" cap="none" spc="50" dirty="0">
                <a:ln w="9525" cmpd="sng">
                  <a:solidFill>
                    <a:srgbClr val="FF0000"/>
                  </a:solidFill>
                  <a:prstDash val="sysDot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Π  Π  Π</a:t>
            </a:r>
            <a:r>
              <a:rPr lang="en-AU" sz="4000" b="1" cap="none" spc="50" dirty="0">
                <a:ln w="9525" cmpd="sng">
                  <a:solidFill>
                    <a:srgbClr val="FF0000"/>
                  </a:solidFill>
                  <a:prstDash val="sysDot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  <a:r>
              <a:rPr lang="el-GR" sz="4000" b="1" spc="50" dirty="0">
                <a:ln w="9525" cmpd="sng">
                  <a:solidFill>
                    <a:srgbClr val="FF0000"/>
                  </a:solidFill>
                  <a:prstDash val="sysDot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Π  Π</a:t>
            </a:r>
            <a:endParaRPr lang="en-GB" sz="4000" b="1" cap="none" spc="50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F82FD9D-76E4-1D41-8D5D-75747A655A8E}"/>
              </a:ext>
            </a:extLst>
          </p:cNvPr>
          <p:cNvCxnSpPr>
            <a:cxnSpLocks/>
          </p:cNvCxnSpPr>
          <p:nvPr/>
        </p:nvCxnSpPr>
        <p:spPr>
          <a:xfrm>
            <a:off x="617206" y="2975267"/>
            <a:ext cx="5760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E2B6523-5417-E145-BC24-448C01556D0A}"/>
              </a:ext>
            </a:extLst>
          </p:cNvPr>
          <p:cNvSpPr txBox="1"/>
          <p:nvPr/>
        </p:nvSpPr>
        <p:spPr>
          <a:xfrm>
            <a:off x="514761" y="2273260"/>
            <a:ext cx="4625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2</a:t>
            </a:r>
            <a:r>
              <a:rPr lang="en-US" sz="1600" dirty="0"/>
              <a:t>. </a:t>
            </a:r>
            <a:r>
              <a:rPr lang="en-AU" sz="1600" dirty="0"/>
              <a:t>Now write the </a:t>
            </a:r>
            <a:r>
              <a:rPr lang="el-GR" sz="1600" dirty="0">
                <a:solidFill>
                  <a:srgbClr val="FF0000"/>
                </a:solidFill>
              </a:rPr>
              <a:t>Π</a:t>
            </a:r>
            <a:r>
              <a:rPr lang="en-AU" sz="1600" dirty="0">
                <a:solidFill>
                  <a:srgbClr val="FF0000"/>
                </a:solidFill>
              </a:rPr>
              <a:t> </a:t>
            </a:r>
            <a:r>
              <a:rPr lang="en-AU" sz="1600" dirty="0"/>
              <a:t>on the line below</a:t>
            </a:r>
            <a:r>
              <a:rPr lang="en-US" sz="1600" dirty="0"/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CE20F28-74C3-7542-8947-720243E4D09F}"/>
              </a:ext>
            </a:extLst>
          </p:cNvPr>
          <p:cNvSpPr txBox="1"/>
          <p:nvPr/>
        </p:nvSpPr>
        <p:spPr>
          <a:xfrm>
            <a:off x="514761" y="3256520"/>
            <a:ext cx="4911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3. Trace the letter </a:t>
            </a:r>
            <a:r>
              <a:rPr lang="el-GR" sz="1600" dirty="0">
                <a:solidFill>
                  <a:srgbClr val="FF0000"/>
                </a:solidFill>
              </a:rPr>
              <a:t>π</a:t>
            </a:r>
            <a:r>
              <a:rPr lang="en-AU" sz="1600" dirty="0"/>
              <a:t> in lower case</a:t>
            </a:r>
            <a:endParaRPr lang="en-US" sz="1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29D642-4585-7545-8030-6C1A5E6DD6D7}"/>
              </a:ext>
            </a:extLst>
          </p:cNvPr>
          <p:cNvSpPr txBox="1"/>
          <p:nvPr/>
        </p:nvSpPr>
        <p:spPr>
          <a:xfrm>
            <a:off x="-95360" y="3516696"/>
            <a:ext cx="5821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spc="50" dirty="0">
                <a:ln w="9525" cmpd="sng">
                  <a:solidFill>
                    <a:srgbClr val="FF0000"/>
                  </a:solidFill>
                  <a:prstDash val="sysDot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π π π π π π π π π π</a:t>
            </a:r>
            <a:endParaRPr lang="en-GB" sz="4000" b="1" spc="50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A4907CE8-C475-B344-8C71-DE38C45DCD42}"/>
                  </a:ext>
                </a:extLst>
              </p14:cNvPr>
              <p14:cNvContentPartPr/>
              <p14:nvPr/>
            </p14:nvContentPartPr>
            <p14:xfrm>
              <a:off x="-1785685" y="3096035"/>
              <a:ext cx="360" cy="3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A4907CE8-C475-B344-8C71-DE38C45DCD4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-1794685" y="3087035"/>
                <a:ext cx="1800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70B242B-2DBB-A346-A0D1-74343BF38B50}"/>
              </a:ext>
            </a:extLst>
          </p:cNvPr>
          <p:cNvCxnSpPr>
            <a:cxnSpLocks/>
          </p:cNvCxnSpPr>
          <p:nvPr/>
        </p:nvCxnSpPr>
        <p:spPr>
          <a:xfrm>
            <a:off x="599277" y="4959748"/>
            <a:ext cx="5760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C52CBF4-8816-B543-A469-8EC5850EE065}"/>
              </a:ext>
            </a:extLst>
          </p:cNvPr>
          <p:cNvSpPr txBox="1"/>
          <p:nvPr/>
        </p:nvSpPr>
        <p:spPr>
          <a:xfrm>
            <a:off x="532690" y="4174271"/>
            <a:ext cx="4625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4</a:t>
            </a:r>
            <a:r>
              <a:rPr lang="en-US" sz="1600" dirty="0"/>
              <a:t>. </a:t>
            </a:r>
            <a:r>
              <a:rPr lang="en-AU" sz="1600" dirty="0"/>
              <a:t>Now write the </a:t>
            </a:r>
            <a:r>
              <a:rPr lang="el-GR" sz="1600" dirty="0">
                <a:solidFill>
                  <a:srgbClr val="FF0000"/>
                </a:solidFill>
              </a:rPr>
              <a:t>π</a:t>
            </a:r>
            <a:r>
              <a:rPr lang="en-AU" sz="1600" dirty="0">
                <a:solidFill>
                  <a:srgbClr val="FF0000"/>
                </a:solidFill>
              </a:rPr>
              <a:t> </a:t>
            </a:r>
            <a:r>
              <a:rPr lang="en-AU" sz="1600" dirty="0"/>
              <a:t>on the line below</a:t>
            </a:r>
            <a:r>
              <a:rPr lang="en-US" sz="1600" dirty="0"/>
              <a:t>.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D5ADB9F2-ECDC-1045-BC28-1C0BDB165D27}"/>
              </a:ext>
            </a:extLst>
          </p:cNvPr>
          <p:cNvSpPr txBox="1">
            <a:spLocks/>
          </p:cNvSpPr>
          <p:nvPr/>
        </p:nvSpPr>
        <p:spPr>
          <a:xfrm>
            <a:off x="157594" y="4416572"/>
            <a:ext cx="1434353" cy="5969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dirty="0">
                <a:solidFill>
                  <a:srgbClr val="FF0000"/>
                </a:solidFill>
              </a:rPr>
              <a:t>π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8DA717D3-D652-4142-AFB6-4AA44ACA8DBF}"/>
              </a:ext>
            </a:extLst>
          </p:cNvPr>
          <p:cNvSpPr txBox="1">
            <a:spLocks/>
          </p:cNvSpPr>
          <p:nvPr/>
        </p:nvSpPr>
        <p:spPr>
          <a:xfrm>
            <a:off x="252079" y="2445015"/>
            <a:ext cx="1434353" cy="5969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dirty="0">
                <a:solidFill>
                  <a:srgbClr val="FF0000"/>
                </a:solidFill>
              </a:rPr>
              <a:t>Π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C0AFD52-98D2-864A-932C-9F5733E96D15}"/>
              </a:ext>
            </a:extLst>
          </p:cNvPr>
          <p:cNvSpPr txBox="1"/>
          <p:nvPr/>
        </p:nvSpPr>
        <p:spPr>
          <a:xfrm>
            <a:off x="532689" y="5010509"/>
            <a:ext cx="4625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5</a:t>
            </a:r>
            <a:r>
              <a:rPr lang="en-US" dirty="0"/>
              <a:t>. </a:t>
            </a:r>
            <a:r>
              <a:rPr lang="en-AU" dirty="0"/>
              <a:t>Circle the letter 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56" name="Graphic 55" descr="Piano with solid fill">
            <a:extLst>
              <a:ext uri="{FF2B5EF4-FFF2-40B4-BE49-F238E27FC236}">
                <a16:creationId xmlns:a16="http://schemas.microsoft.com/office/drawing/2014/main" id="{BB5FBB46-C3A1-8445-A1B7-4F00DFC0D6D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10517" y="5334553"/>
            <a:ext cx="900000" cy="90000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3E073AC8-17F0-8048-AE14-02DACEFB2F7D}"/>
              </a:ext>
            </a:extLst>
          </p:cNvPr>
          <p:cNvSpPr txBox="1"/>
          <p:nvPr/>
        </p:nvSpPr>
        <p:spPr>
          <a:xfrm>
            <a:off x="457271" y="6197990"/>
            <a:ext cx="129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πιάνο-</a:t>
            </a:r>
            <a:r>
              <a:rPr lang="en-AU" sz="1600" dirty="0"/>
              <a:t>piano</a:t>
            </a:r>
            <a:endParaRPr lang="en-US" sz="1600" dirty="0"/>
          </a:p>
        </p:txBody>
      </p:sp>
      <p:pic>
        <p:nvPicPr>
          <p:cNvPr id="61" name="Graphic 60" descr="Man with kid with solid fill">
            <a:extLst>
              <a:ext uri="{FF2B5EF4-FFF2-40B4-BE49-F238E27FC236}">
                <a16:creationId xmlns:a16="http://schemas.microsoft.com/office/drawing/2014/main" id="{890013AE-CBC6-DC40-9F24-A4A13877D22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2190641" y="5280762"/>
            <a:ext cx="900000" cy="90000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7E22FB1E-602F-9546-B624-12E78AA5E40B}"/>
              </a:ext>
            </a:extLst>
          </p:cNvPr>
          <p:cNvSpPr txBox="1"/>
          <p:nvPr/>
        </p:nvSpPr>
        <p:spPr>
          <a:xfrm>
            <a:off x="1833285" y="6180049"/>
            <a:ext cx="1734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πατέρας-</a:t>
            </a:r>
            <a:r>
              <a:rPr lang="en-AU" sz="1400" dirty="0"/>
              <a:t>father</a:t>
            </a:r>
            <a:endParaRPr lang="en-US" sz="14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53AF939-BC73-E844-B4B0-0B0480805FDF}"/>
              </a:ext>
            </a:extLst>
          </p:cNvPr>
          <p:cNvSpPr txBox="1"/>
          <p:nvPr/>
        </p:nvSpPr>
        <p:spPr>
          <a:xfrm>
            <a:off x="365379" y="6746491"/>
            <a:ext cx="4625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6</a:t>
            </a:r>
            <a:r>
              <a:rPr lang="en-US" dirty="0"/>
              <a:t>. </a:t>
            </a:r>
            <a:r>
              <a:rPr lang="en-AU" dirty="0"/>
              <a:t>Read and colour the syllables.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7" name="Graphic 66" descr="Orange with solid fill">
            <a:extLst>
              <a:ext uri="{FF2B5EF4-FFF2-40B4-BE49-F238E27FC236}">
                <a16:creationId xmlns:a16="http://schemas.microsoft.com/office/drawing/2014/main" id="{9A6BB293-9C56-6949-BF45-18F86DD6AADC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768426" y="5251032"/>
            <a:ext cx="900000" cy="900000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927AEDB-5656-DA44-AD27-6555AB6EE7C5}"/>
              </a:ext>
            </a:extLst>
          </p:cNvPr>
          <p:cNvSpPr txBox="1"/>
          <p:nvPr/>
        </p:nvSpPr>
        <p:spPr>
          <a:xfrm>
            <a:off x="3361764" y="6180057"/>
            <a:ext cx="2011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πορτοκάλι</a:t>
            </a:r>
            <a:r>
              <a:rPr lang="en-AU" dirty="0"/>
              <a:t>-orange</a:t>
            </a:r>
            <a:endParaRPr lang="en-US" dirty="0"/>
          </a:p>
        </p:txBody>
      </p:sp>
      <p:pic>
        <p:nvPicPr>
          <p:cNvPr id="72" name="Graphic 71" descr="Door Open with solid fill">
            <a:extLst>
              <a:ext uri="{FF2B5EF4-FFF2-40B4-BE49-F238E27FC236}">
                <a16:creationId xmlns:a16="http://schemas.microsoft.com/office/drawing/2014/main" id="{20C295AE-AAF0-864C-9B72-CABC8A3AC02D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5588021" y="5268869"/>
            <a:ext cx="900000" cy="900000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D769D523-11D1-3140-91FA-CBB5FE2686AE}"/>
              </a:ext>
            </a:extLst>
          </p:cNvPr>
          <p:cNvSpPr txBox="1"/>
          <p:nvPr/>
        </p:nvSpPr>
        <p:spPr>
          <a:xfrm>
            <a:off x="5355220" y="6192413"/>
            <a:ext cx="1434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πόρτα</a:t>
            </a:r>
            <a:r>
              <a:rPr lang="en-AU" dirty="0"/>
              <a:t>-</a:t>
            </a:r>
            <a:r>
              <a:rPr lang="el-GR" dirty="0"/>
              <a:t> </a:t>
            </a:r>
            <a:r>
              <a:rPr lang="en-AU" dirty="0"/>
              <a:t>door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B3D5339-BD55-0849-9C45-DD9E1334641D}"/>
              </a:ext>
            </a:extLst>
          </p:cNvPr>
          <p:cNvSpPr txBox="1"/>
          <p:nvPr/>
        </p:nvSpPr>
        <p:spPr>
          <a:xfrm>
            <a:off x="262324" y="7081159"/>
            <a:ext cx="1224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40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  <a:r>
              <a:rPr lang="el-GR" sz="4000" b="1" spc="50" dirty="0" err="1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πο</a:t>
            </a:r>
            <a:endParaRPr lang="en-GB" sz="4000" b="1" spc="50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BD3DA5A-2F69-7849-BBC4-359000673A5A}"/>
              </a:ext>
            </a:extLst>
          </p:cNvPr>
          <p:cNvSpPr txBox="1"/>
          <p:nvPr/>
        </p:nvSpPr>
        <p:spPr>
          <a:xfrm>
            <a:off x="1540836" y="7081159"/>
            <a:ext cx="1224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40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πι</a:t>
            </a:r>
            <a:endParaRPr lang="en-GB" sz="4000" b="1" spc="50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30C7073-CAF1-F349-8E6C-BAE83E1E4521}"/>
              </a:ext>
            </a:extLst>
          </p:cNvPr>
          <p:cNvSpPr txBox="1"/>
          <p:nvPr/>
        </p:nvSpPr>
        <p:spPr>
          <a:xfrm>
            <a:off x="2853474" y="7099091"/>
            <a:ext cx="1224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40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  <a:r>
              <a:rPr lang="el-GR" sz="4000" b="1" spc="50" dirty="0" err="1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πα</a:t>
            </a:r>
            <a:endParaRPr lang="en-GB" sz="4000" b="1" spc="50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135F41C-398B-7F46-9FF5-B3181EBB2D39}"/>
              </a:ext>
            </a:extLst>
          </p:cNvPr>
          <p:cNvSpPr txBox="1"/>
          <p:nvPr/>
        </p:nvSpPr>
        <p:spPr>
          <a:xfrm>
            <a:off x="5443900" y="7092554"/>
            <a:ext cx="1224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40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  <a:r>
              <a:rPr lang="el-GR" sz="4000" b="1" spc="50" dirty="0" err="1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πε</a:t>
            </a:r>
            <a:endParaRPr lang="en-GB" sz="4000" b="1" spc="50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215AA5C-14B2-564F-8F61-3130DA9B3333}"/>
              </a:ext>
            </a:extLst>
          </p:cNvPr>
          <p:cNvSpPr txBox="1"/>
          <p:nvPr/>
        </p:nvSpPr>
        <p:spPr>
          <a:xfrm>
            <a:off x="4166114" y="7094557"/>
            <a:ext cx="1224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40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</a:t>
            </a:r>
            <a:r>
              <a:rPr lang="el-GR" sz="4000" b="1" spc="50" dirty="0" err="1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πη</a:t>
            </a:r>
            <a:endParaRPr lang="en-GB" sz="4000" b="1" spc="50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82" name="Audio Recording 21 Sep 2021 at 5:37:22 pm" descr="Audio Recording 21 Sep 2021 at 5:37:22 pm">
            <a:hlinkClick r:id="" action="ppaction://media"/>
            <a:extLst>
              <a:ext uri="{FF2B5EF4-FFF2-40B4-BE49-F238E27FC236}">
                <a16:creationId xmlns:a16="http://schemas.microsoft.com/office/drawing/2014/main" id="{8FA27B00-12EB-8E4D-9174-7D9B31100113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368874" y="5578106"/>
            <a:ext cx="360000" cy="360000"/>
          </a:xfrm>
          <a:prstGeom prst="rect">
            <a:avLst/>
          </a:prstGeom>
          <a:solidFill>
            <a:srgbClr val="FF0000">
              <a:alpha val="70000"/>
            </a:srgbClr>
          </a:solidFill>
        </p:spPr>
      </p:pic>
      <p:pic>
        <p:nvPicPr>
          <p:cNvPr id="83" name="Audio Recording 21 Sep 2021 at 5:38:21 pm" descr="Audio Recording 21 Sep 2021 at 5:38:21 pm">
            <a:hlinkClick r:id="" action="ppaction://media"/>
            <a:extLst>
              <a:ext uri="{FF2B5EF4-FFF2-40B4-BE49-F238E27FC236}">
                <a16:creationId xmlns:a16="http://schemas.microsoft.com/office/drawing/2014/main" id="{CDE0207B-F28E-134F-A956-B440A4141B4C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1849869" y="5580443"/>
            <a:ext cx="360000" cy="360000"/>
          </a:xfrm>
          <a:prstGeom prst="rect">
            <a:avLst/>
          </a:prstGeom>
          <a:solidFill>
            <a:srgbClr val="FF0000">
              <a:alpha val="70000"/>
            </a:srgbClr>
          </a:solidFill>
        </p:spPr>
      </p:pic>
      <p:pic>
        <p:nvPicPr>
          <p:cNvPr id="84" name="Audio Recording 21 Sep 2021 at 5:39:33 pm" descr="Audio Recording 21 Sep 2021 at 5:39:33 pm">
            <a:hlinkClick r:id="" action="ppaction://media"/>
            <a:extLst>
              <a:ext uri="{FF2B5EF4-FFF2-40B4-BE49-F238E27FC236}">
                <a16:creationId xmlns:a16="http://schemas.microsoft.com/office/drawing/2014/main" id="{A2E240E5-CB0D-BB40-A8E4-BC738359A15D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3389289" y="5575934"/>
            <a:ext cx="360000" cy="360000"/>
          </a:xfrm>
          <a:prstGeom prst="rect">
            <a:avLst/>
          </a:prstGeom>
          <a:solidFill>
            <a:srgbClr val="FF0000">
              <a:alpha val="70000"/>
            </a:srgbClr>
          </a:solidFill>
        </p:spPr>
      </p:pic>
      <p:pic>
        <p:nvPicPr>
          <p:cNvPr id="85" name="Audio Recording 21 Sep 2021 at 5:40:25 pm" descr="Audio Recording 21 Sep 2021 at 5:40:25 pm">
            <a:hlinkClick r:id="" action="ppaction://media"/>
            <a:extLst>
              <a:ext uri="{FF2B5EF4-FFF2-40B4-BE49-F238E27FC236}">
                <a16:creationId xmlns:a16="http://schemas.microsoft.com/office/drawing/2014/main" id="{01A51D21-4575-9F4B-A6E9-471F8140DB06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5210114" y="5575774"/>
            <a:ext cx="360000" cy="360000"/>
          </a:xfrm>
          <a:prstGeom prst="rect">
            <a:avLst/>
          </a:prstGeom>
          <a:solidFill>
            <a:srgbClr val="FF0000">
              <a:alpha val="70000"/>
            </a:srgbClr>
          </a:solidFill>
        </p:spPr>
      </p:pic>
      <p:pic>
        <p:nvPicPr>
          <p:cNvPr id="86" name="Audio Recording 21 Sep 2021 at 5:43:53 pm" descr="Audio Recording 21 Sep 2021 at 5:43:53 pm">
            <a:hlinkClick r:id="" action="ppaction://media"/>
            <a:extLst>
              <a:ext uri="{FF2B5EF4-FFF2-40B4-BE49-F238E27FC236}">
                <a16:creationId xmlns:a16="http://schemas.microsoft.com/office/drawing/2014/main" id="{2F912E52-1D38-3E4A-A28F-1F2E9BF21E8D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276555" y="7312921"/>
            <a:ext cx="288000" cy="2880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</p:pic>
      <p:pic>
        <p:nvPicPr>
          <p:cNvPr id="87" name="Audio Recording 21 Sep 2021 at 5:44:03 pm" descr="Audio Recording 21 Sep 2021 at 5:44:03 pm">
            <a:hlinkClick r:id="" action="ppaction://media"/>
            <a:extLst>
              <a:ext uri="{FF2B5EF4-FFF2-40B4-BE49-F238E27FC236}">
                <a16:creationId xmlns:a16="http://schemas.microsoft.com/office/drawing/2014/main" id="{C42A563D-14D4-B347-8DDB-49FCD88565E0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1610851" y="7330850"/>
            <a:ext cx="288000" cy="2880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</p:pic>
      <p:pic>
        <p:nvPicPr>
          <p:cNvPr id="88" name="Audio Recording 21 Sep 2021 at 5:44:14 pm" descr="Audio Recording 21 Sep 2021 at 5:44:14 pm">
            <a:hlinkClick r:id="" action="ppaction://media"/>
            <a:extLst>
              <a:ext uri="{FF2B5EF4-FFF2-40B4-BE49-F238E27FC236}">
                <a16:creationId xmlns:a16="http://schemas.microsoft.com/office/drawing/2014/main" id="{36A5BEAF-9AE6-CD48-B6D9-6DCCE7495A41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2904896" y="7345409"/>
            <a:ext cx="288000" cy="2880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</p:pic>
      <p:pic>
        <p:nvPicPr>
          <p:cNvPr id="89" name="Audio Recording 21 Sep 2021 at 5:44:26 pm" descr="Audio Recording 21 Sep 2021 at 5:44:26 pm">
            <a:hlinkClick r:id="" action="ppaction://media"/>
            <a:extLst>
              <a:ext uri="{FF2B5EF4-FFF2-40B4-BE49-F238E27FC236}">
                <a16:creationId xmlns:a16="http://schemas.microsoft.com/office/drawing/2014/main" id="{CA628E0C-3F22-254A-BA99-AA7F7AA90E80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4271321" y="7348779"/>
            <a:ext cx="288000" cy="2880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</p:pic>
      <p:pic>
        <p:nvPicPr>
          <p:cNvPr id="90" name="Audio Recording 21 Sep 2021 at 5:44:39 pm" descr="Audio Recording 21 Sep 2021 at 5:44:39 pm">
            <a:hlinkClick r:id="" action="ppaction://media"/>
            <a:extLst>
              <a:ext uri="{FF2B5EF4-FFF2-40B4-BE49-F238E27FC236}">
                <a16:creationId xmlns:a16="http://schemas.microsoft.com/office/drawing/2014/main" id="{F61D528E-26C3-BE45-AEDA-63EFE8A5E0D8}"/>
              </a:ext>
            </a:extLst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5512245" y="7352115"/>
            <a:ext cx="288000" cy="2880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4C77EA-CC53-1B4D-B2E7-03245B4BFD72}"/>
              </a:ext>
            </a:extLst>
          </p:cNvPr>
          <p:cNvSpPr txBox="1"/>
          <p:nvPr/>
        </p:nvSpPr>
        <p:spPr>
          <a:xfrm>
            <a:off x="519959" y="7906878"/>
            <a:ext cx="2861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7</a:t>
            </a:r>
            <a:r>
              <a:rPr lang="en-US" dirty="0"/>
              <a:t>. Write the missing syllable</a:t>
            </a:r>
            <a:r>
              <a:rPr lang="en-AU" dirty="0"/>
              <a:t>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2" name="Graphic 41" descr="Piano with solid fill">
            <a:extLst>
              <a:ext uri="{FF2B5EF4-FFF2-40B4-BE49-F238E27FC236}">
                <a16:creationId xmlns:a16="http://schemas.microsoft.com/office/drawing/2014/main" id="{F1C88AE9-D146-5E45-9862-FABB19F9075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02160" y="8192784"/>
            <a:ext cx="936000" cy="936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D11824-114F-824D-8AEE-D234DB4EB361}"/>
              </a:ext>
            </a:extLst>
          </p:cNvPr>
          <p:cNvSpPr txBox="1"/>
          <p:nvPr/>
        </p:nvSpPr>
        <p:spPr>
          <a:xfrm>
            <a:off x="2420472" y="88571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4" name="Graphic 43" descr="Man with kid with solid fill">
            <a:extLst>
              <a:ext uri="{FF2B5EF4-FFF2-40B4-BE49-F238E27FC236}">
                <a16:creationId xmlns:a16="http://schemas.microsoft.com/office/drawing/2014/main" id="{C6712BFD-25DA-3F47-B745-DB97C08C550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2238386" y="8190925"/>
            <a:ext cx="936000" cy="936000"/>
          </a:xfrm>
          <a:prstGeom prst="rect">
            <a:avLst/>
          </a:prstGeom>
        </p:spPr>
      </p:pic>
      <p:pic>
        <p:nvPicPr>
          <p:cNvPr id="50" name="Graphic 49" descr="Orange with solid fill">
            <a:extLst>
              <a:ext uri="{FF2B5EF4-FFF2-40B4-BE49-F238E27FC236}">
                <a16:creationId xmlns:a16="http://schemas.microsoft.com/office/drawing/2014/main" id="{8B466C5C-D2E5-A94D-B461-83F49C1D5167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827216" y="8085209"/>
            <a:ext cx="936000" cy="936000"/>
          </a:xfrm>
          <a:prstGeom prst="rect">
            <a:avLst/>
          </a:prstGeom>
        </p:spPr>
      </p:pic>
      <p:pic>
        <p:nvPicPr>
          <p:cNvPr id="51" name="Graphic 50" descr="Door Open with solid fill">
            <a:extLst>
              <a:ext uri="{FF2B5EF4-FFF2-40B4-BE49-F238E27FC236}">
                <a16:creationId xmlns:a16="http://schemas.microsoft.com/office/drawing/2014/main" id="{1C7D20C9-188E-FF4A-A6C4-F37C24DD3168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5619819" y="8030470"/>
            <a:ext cx="936000" cy="936000"/>
          </a:xfrm>
          <a:prstGeom prst="rect">
            <a:avLst/>
          </a:prstGeom>
        </p:spPr>
      </p:pic>
      <p:pic>
        <p:nvPicPr>
          <p:cNvPr id="55" name="Audio Recording 21 Sep 2021 at 5:37:22 pm" descr="Audio Recording 21 Sep 2021 at 5:37:22 pm">
            <a:hlinkClick r:id="" action="ppaction://media"/>
            <a:extLst>
              <a:ext uri="{FF2B5EF4-FFF2-40B4-BE49-F238E27FC236}">
                <a16:creationId xmlns:a16="http://schemas.microsoft.com/office/drawing/2014/main" id="{4AC62B1F-518C-CB4B-B249-5468882D2BD3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259853" y="8405033"/>
            <a:ext cx="360000" cy="360000"/>
          </a:xfrm>
          <a:prstGeom prst="rect">
            <a:avLst/>
          </a:prstGeom>
          <a:solidFill>
            <a:srgbClr val="FF0000">
              <a:alpha val="70000"/>
            </a:srgbClr>
          </a:solidFill>
        </p:spPr>
      </p:pic>
      <p:pic>
        <p:nvPicPr>
          <p:cNvPr id="57" name="Audio Recording 21 Sep 2021 at 5:38:21 pm" descr="Audio Recording 21 Sep 2021 at 5:38:21 pm">
            <a:hlinkClick r:id="" action="ppaction://media"/>
            <a:extLst>
              <a:ext uri="{FF2B5EF4-FFF2-40B4-BE49-F238E27FC236}">
                <a16:creationId xmlns:a16="http://schemas.microsoft.com/office/drawing/2014/main" id="{88D44C12-F4CB-6243-875C-AA61CB6EFD9E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1935647" y="8390970"/>
            <a:ext cx="360000" cy="360000"/>
          </a:xfrm>
          <a:prstGeom prst="rect">
            <a:avLst/>
          </a:prstGeom>
          <a:solidFill>
            <a:srgbClr val="FF0000">
              <a:alpha val="70000"/>
            </a:srgbClr>
          </a:solidFill>
        </p:spPr>
      </p:pic>
      <p:pic>
        <p:nvPicPr>
          <p:cNvPr id="59" name="Audio Recording 21 Sep 2021 at 5:39:33 pm" descr="Audio Recording 21 Sep 2021 at 5:39:33 pm">
            <a:hlinkClick r:id="" action="ppaction://media"/>
            <a:extLst>
              <a:ext uri="{FF2B5EF4-FFF2-40B4-BE49-F238E27FC236}">
                <a16:creationId xmlns:a16="http://schemas.microsoft.com/office/drawing/2014/main" id="{436C6265-6FBC-D348-A029-EA87686F605C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3511826" y="8411256"/>
            <a:ext cx="360000" cy="360000"/>
          </a:xfrm>
          <a:prstGeom prst="rect">
            <a:avLst/>
          </a:prstGeom>
          <a:solidFill>
            <a:srgbClr val="FF0000">
              <a:alpha val="70000"/>
            </a:srgbClr>
          </a:solidFill>
        </p:spPr>
      </p:pic>
      <p:pic>
        <p:nvPicPr>
          <p:cNvPr id="60" name="Audio Recording 21 Sep 2021 at 5:40:25 pm" descr="Audio Recording 21 Sep 2021 at 5:40:25 pm">
            <a:hlinkClick r:id="" action="ppaction://media"/>
            <a:extLst>
              <a:ext uri="{FF2B5EF4-FFF2-40B4-BE49-F238E27FC236}">
                <a16:creationId xmlns:a16="http://schemas.microsoft.com/office/drawing/2014/main" id="{F1E4346E-7C0E-BB43-827D-F2BD8A69F263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5228021" y="8405033"/>
            <a:ext cx="360000" cy="360000"/>
          </a:xfrm>
          <a:prstGeom prst="rect">
            <a:avLst/>
          </a:prstGeom>
          <a:solidFill>
            <a:srgbClr val="FF0000">
              <a:alpha val="70000"/>
            </a:srgbClr>
          </a:solidFill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6BE443F-B920-AA4B-974A-D23A25478128}"/>
              </a:ext>
            </a:extLst>
          </p:cNvPr>
          <p:cNvSpPr txBox="1"/>
          <p:nvPr/>
        </p:nvSpPr>
        <p:spPr>
          <a:xfrm>
            <a:off x="328200" y="9089832"/>
            <a:ext cx="115127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sz="2000" dirty="0"/>
              <a:t>__ __</a:t>
            </a:r>
            <a:r>
              <a:rPr lang="el-GR" sz="2000" dirty="0" err="1"/>
              <a:t>άνο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8A6293-D3EB-3D44-B274-08A17B4D62FE}"/>
              </a:ext>
            </a:extLst>
          </p:cNvPr>
          <p:cNvSpPr txBox="1"/>
          <p:nvPr/>
        </p:nvSpPr>
        <p:spPr>
          <a:xfrm>
            <a:off x="1712886" y="9089835"/>
            <a:ext cx="156790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/>
              <a:t>__ __</a:t>
            </a:r>
            <a:r>
              <a:rPr lang="el-GR" sz="2000" dirty="0"/>
              <a:t>τέρας</a:t>
            </a:r>
            <a:endParaRPr lang="en-US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E44F45-BD0C-8F46-B4D0-E32FC72FB7AB}"/>
              </a:ext>
            </a:extLst>
          </p:cNvPr>
          <p:cNvSpPr txBox="1"/>
          <p:nvPr/>
        </p:nvSpPr>
        <p:spPr>
          <a:xfrm>
            <a:off x="3473601" y="9091067"/>
            <a:ext cx="155666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/>
              <a:t>__ __</a:t>
            </a:r>
            <a:r>
              <a:rPr lang="el-GR" sz="2000" dirty="0" err="1"/>
              <a:t>ρτοκάλι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608756-3627-624F-82E8-8DB6C38DD07B}"/>
              </a:ext>
            </a:extLst>
          </p:cNvPr>
          <p:cNvSpPr txBox="1"/>
          <p:nvPr/>
        </p:nvSpPr>
        <p:spPr>
          <a:xfrm>
            <a:off x="5474084" y="9089832"/>
            <a:ext cx="112787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sz="2000" dirty="0"/>
              <a:t>__ __</a:t>
            </a:r>
            <a:r>
              <a:rPr lang="el-GR" sz="2000" dirty="0" err="1"/>
              <a:t>ρτα</a:t>
            </a:r>
            <a:endParaRPr lang="en-US" sz="2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63FE3E-373D-A744-BD9A-ABC9508BCBC9}"/>
              </a:ext>
            </a:extLst>
          </p:cNvPr>
          <p:cNvSpPr/>
          <p:nvPr/>
        </p:nvSpPr>
        <p:spPr>
          <a:xfrm>
            <a:off x="188912" y="125504"/>
            <a:ext cx="6511133" cy="953131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9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112" fill="hold"/>
                                        <p:tgtEl>
                                          <p:spTgt spid="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048" fill="hold"/>
                                        <p:tgtEl>
                                          <p:spTgt spid="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688" fill="hold"/>
                                        <p:tgtEl>
                                          <p:spTgt spid="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3392" fill="hold"/>
                                        <p:tgtEl>
                                          <p:spTgt spid="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792" fill="hold"/>
                                        <p:tgtEl>
                                          <p:spTgt spid="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240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728" fill="hold"/>
                                        <p:tgtEl>
                                          <p:spTgt spid="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2176" fill="hold"/>
                                        <p:tgtEl>
                                          <p:spTgt spid="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984" fill="hold"/>
                                        <p:tgtEl>
                                          <p:spTgt spid="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2112" fill="hold"/>
                                        <p:tgtEl>
                                          <p:spTgt spid="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2048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2688" fill="hold"/>
                                        <p:tgtEl>
                                          <p:spTgt spid="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3392" fill="hold"/>
                                        <p:tgtEl>
                                          <p:spTgt spid="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5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6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"/>
                </p:tgtEl>
              </p:cMediaNode>
            </p:audio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"/>
                </p:tgtEl>
              </p:cMediaNode>
            </p:audio>
            <p:audio>
              <p:cMediaNode vol="80000">
                <p:cTn id="6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4"/>
                </p:tgtEl>
              </p:cMediaNode>
            </p:audio>
            <p:audio>
              <p:cMediaNode vol="80000">
                <p:cTn id="6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5"/>
                </p:tgtEl>
              </p:cMediaNode>
            </p:audio>
            <p:audio>
              <p:cMediaNode vol="80000">
                <p:cTn id="6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"/>
                </p:tgtEl>
              </p:cMediaNode>
            </p:audio>
            <p:audio>
              <p:cMediaNode vol="80000">
                <p:cTn id="6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audio>
              <p:cMediaNode vol="80000">
                <p:cTn id="6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"/>
                </p:tgtEl>
              </p:cMediaNode>
            </p:audio>
            <p:audio>
              <p:cMediaNode vol="80000">
                <p:cTn id="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9"/>
                </p:tgtEl>
              </p:cMediaNode>
            </p:audio>
            <p:audio>
              <p:cMediaNode vol="80000">
                <p:cTn id="6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"/>
                </p:tgtEl>
              </p:cMediaNode>
            </p:audio>
            <p:audio>
              <p:cMediaNode vol="80000">
                <p:cTn id="6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"/>
                </p:tgtEl>
              </p:cMediaNode>
            </p:audio>
            <p:audio>
              <p:cMediaNode vol="80000">
                <p:cTn id="7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"/>
                </p:tgtEl>
              </p:cMediaNode>
            </p:audio>
            <p:audio>
              <p:cMediaNode vol="80000">
                <p:cTn id="7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"/>
                </p:tgtEl>
              </p:cMediaNode>
            </p:audio>
            <p:audio>
              <p:cMediaNode vol="80000">
                <p:cTn id="7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298</Words>
  <Application>Microsoft Macintosh PowerPoint</Application>
  <PresentationFormat>A4 Paper (210x297 mm)</PresentationFormat>
  <Paragraphs>53</Paragraphs>
  <Slides>2</Slides>
  <Notes>0</Notes>
  <HiddenSlides>0</HiddenSlides>
  <MMClips>17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Ππ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Ππ</dc:title>
  <dc:creator>Sylvia Kovanis</dc:creator>
  <cp:lastModifiedBy>Sylvia Kovanis</cp:lastModifiedBy>
  <cp:revision>5</cp:revision>
  <dcterms:created xsi:type="dcterms:W3CDTF">2021-09-21T06:14:26Z</dcterms:created>
  <dcterms:modified xsi:type="dcterms:W3CDTF">2021-09-23T07:06:07Z</dcterms:modified>
</cp:coreProperties>
</file>