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68" userDrawn="1">
          <p15:clr>
            <a:srgbClr val="A4A3A4"/>
          </p15:clr>
        </p15:guide>
        <p15:guide id="2" pos="42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52"/>
    <p:restoredTop sz="95755"/>
  </p:normalViewPr>
  <p:slideViewPr>
    <p:cSldViewPr snapToGrid="0" snapToObjects="1" showGuides="1">
      <p:cViewPr varScale="1">
        <p:scale>
          <a:sx n="76" d="100"/>
          <a:sy n="76" d="100"/>
        </p:scale>
        <p:origin x="2680" y="200"/>
      </p:cViewPr>
      <p:guideLst>
        <p:guide orient="horz" pos="6068"/>
        <p:guide pos="42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07:05:0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8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9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5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5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7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8A22-ECBD-BD4F-87E2-F36DB7ECA81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5E7B-0673-8F4B-89B8-438E1F2A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2.tiff"/><Relationship Id="rId4" Type="http://schemas.openxmlformats.org/officeDocument/2006/relationships/audio" Target="../media/media2.m4a"/><Relationship Id="rId9" Type="http://schemas.openxmlformats.org/officeDocument/2006/relationships/hyperlink" Target="https://nsweducation.zoom.us/s/6347398923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26" Type="http://schemas.openxmlformats.org/officeDocument/2006/relationships/image" Target="../media/image5.png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customXml" Target="../ink/ink1.xml"/><Relationship Id="rId25" Type="http://schemas.openxmlformats.org/officeDocument/2006/relationships/image" Target="../media/image4.tiff"/><Relationship Id="rId2" Type="http://schemas.openxmlformats.org/officeDocument/2006/relationships/audio" Target="../media/media4.m4a"/><Relationship Id="rId29" Type="http://schemas.openxmlformats.org/officeDocument/2006/relationships/image" Target="../media/image8.svg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3.tiff"/><Relationship Id="rId5" Type="http://schemas.microsoft.com/office/2007/relationships/media" Target="../media/media6.m4a"/><Relationship Id="rId23" Type="http://schemas.openxmlformats.org/officeDocument/2006/relationships/image" Target="../media/image4.png"/><Relationship Id="rId28" Type="http://schemas.openxmlformats.org/officeDocument/2006/relationships/image" Target="../media/image7.png"/><Relationship Id="rId10" Type="http://schemas.openxmlformats.org/officeDocument/2006/relationships/audio" Target="../media/media8.m4a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27" Type="http://schemas.openxmlformats.org/officeDocument/2006/relationships/image" Target="../media/image6.svg"/><Relationship Id="rId30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8829CD-8348-3041-8604-4478AFEFA8C4}"/>
              </a:ext>
            </a:extLst>
          </p:cNvPr>
          <p:cNvSpPr txBox="1"/>
          <p:nvPr/>
        </p:nvSpPr>
        <p:spPr>
          <a:xfrm>
            <a:off x="167551" y="173993"/>
            <a:ext cx="360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Year </a:t>
            </a:r>
            <a:r>
              <a:rPr lang="el-GR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Greek 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en-US" dirty="0">
                <a:solidFill>
                  <a:srgbClr val="FF0000"/>
                </a:solidFill>
              </a:rPr>
              <a:t>                                    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9C9F9C-5ABE-A04E-BB1B-1688A05BEE51}"/>
              </a:ext>
            </a:extLst>
          </p:cNvPr>
          <p:cNvGrpSpPr/>
          <p:nvPr/>
        </p:nvGrpSpPr>
        <p:grpSpPr>
          <a:xfrm>
            <a:off x="1076105" y="2688801"/>
            <a:ext cx="3970745" cy="369332"/>
            <a:chOff x="1076105" y="2688801"/>
            <a:chExt cx="3970745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BF2ADA-DC25-7F4E-8C48-8D6BAF433827}"/>
                </a:ext>
              </a:extLst>
            </p:cNvPr>
            <p:cNvSpPr txBox="1"/>
            <p:nvPr/>
          </p:nvSpPr>
          <p:spPr>
            <a:xfrm>
              <a:off x="1381038" y="2688801"/>
              <a:ext cx="3665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Γεια σας παιδιά!</a:t>
              </a:r>
              <a:r>
                <a:rPr lang="en-AU" dirty="0"/>
                <a:t>              </a:t>
              </a:r>
              <a:r>
                <a:rPr lang="en-AU" dirty="0" err="1"/>
                <a:t>Yia</a:t>
              </a:r>
              <a:r>
                <a:rPr lang="en-AU" dirty="0"/>
                <a:t> </a:t>
              </a:r>
              <a:r>
                <a:rPr lang="en-AU" dirty="0" err="1"/>
                <a:t>sa</a:t>
              </a:r>
              <a:r>
                <a:rPr lang="en-AU" dirty="0"/>
                <a:t> </a:t>
              </a:r>
              <a:r>
                <a:rPr lang="en-AU" dirty="0" err="1"/>
                <a:t>pedia</a:t>
              </a:r>
              <a:r>
                <a:rPr lang="en-AU" dirty="0"/>
                <a:t>!</a:t>
              </a:r>
              <a:endParaRPr lang="en-US" dirty="0"/>
            </a:p>
          </p:txBody>
        </p:sp>
        <p:pic>
          <p:nvPicPr>
            <p:cNvPr id="11" name="Audio Recording 23 Sep 2021 at 2:11:03 pm" descr="Audio Recording 23 Sep 2021 at 2:11:03 pm">
              <a:hlinkClick r:id="" action="ppaction://media"/>
              <a:extLst>
                <a:ext uri="{FF2B5EF4-FFF2-40B4-BE49-F238E27FC236}">
                  <a16:creationId xmlns:a16="http://schemas.microsoft.com/office/drawing/2014/main" id="{4DE0FE27-32D7-684C-9476-E8AE583A5B7B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1076105" y="2753856"/>
              <a:ext cx="288000" cy="288000"/>
            </a:xfrm>
            <a:prstGeom prst="rect">
              <a:avLst/>
            </a:prstGeom>
            <a:solidFill>
              <a:srgbClr val="FF0000">
                <a:alpha val="53225"/>
              </a:srgbClr>
            </a:solidFill>
          </p:spPr>
        </p:pic>
      </p:grpSp>
      <p:pic>
        <p:nvPicPr>
          <p:cNvPr id="13" name="Audio Recording 23 Sep 2021 at 2:14:06 pm" descr="Audio Recording 23 Sep 2021 at 2:14:06 pm">
            <a:hlinkClick r:id="" action="ppaction://media"/>
            <a:extLst>
              <a:ext uri="{FF2B5EF4-FFF2-40B4-BE49-F238E27FC236}">
                <a16:creationId xmlns:a16="http://schemas.microsoft.com/office/drawing/2014/main" id="{B2D5A7DE-08B9-6D4B-BD42-7A6A304C2B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79997" y="2206137"/>
            <a:ext cx="288000" cy="288000"/>
          </a:xfrm>
          <a:prstGeom prst="rect">
            <a:avLst/>
          </a:prstGeom>
          <a:solidFill>
            <a:srgbClr val="FF0000">
              <a:alpha val="52555"/>
            </a:srgbClr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4612DD-4FF4-DB41-ACE0-050DCD903BAA}"/>
              </a:ext>
            </a:extLst>
          </p:cNvPr>
          <p:cNvSpPr txBox="1"/>
          <p:nvPr/>
        </p:nvSpPr>
        <p:spPr>
          <a:xfrm>
            <a:off x="2635986" y="1929956"/>
            <a:ext cx="335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Ελληνικά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8CB03-1857-684B-898A-0CC2CBB9200D}"/>
              </a:ext>
            </a:extLst>
          </p:cNvPr>
          <p:cNvSpPr txBox="1"/>
          <p:nvPr/>
        </p:nvSpPr>
        <p:spPr>
          <a:xfrm>
            <a:off x="589734" y="3232368"/>
            <a:ext cx="60300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Welcome</a:t>
            </a:r>
            <a:r>
              <a:rPr lang="el-GR" sz="1400" dirty="0"/>
              <a:t> </a:t>
            </a:r>
            <a:r>
              <a:rPr lang="en-AU" sz="1400" dirty="0"/>
              <a:t> to week 2 everyone! </a:t>
            </a:r>
          </a:p>
          <a:p>
            <a:endParaRPr lang="en-US" sz="1400" dirty="0"/>
          </a:p>
          <a:p>
            <a:r>
              <a:rPr lang="en-US" sz="1400" dirty="0"/>
              <a:t>Don’t forget our </a:t>
            </a:r>
            <a:r>
              <a:rPr lang="en-US" sz="1400" dirty="0">
                <a:solidFill>
                  <a:schemeClr val="accent1"/>
                </a:solidFill>
              </a:rPr>
              <a:t>zoom </a:t>
            </a:r>
            <a:r>
              <a:rPr lang="en-US" sz="1400" dirty="0"/>
              <a:t>catch up at 10.30am. Please see </a:t>
            </a:r>
            <a:r>
              <a:rPr lang="en-US" sz="1400" dirty="0">
                <a:solidFill>
                  <a:schemeClr val="accent1"/>
                </a:solidFill>
              </a:rPr>
              <a:t>link</a:t>
            </a:r>
            <a:r>
              <a:rPr lang="en-US" sz="1400" dirty="0"/>
              <a:t> below:</a:t>
            </a:r>
          </a:p>
          <a:p>
            <a:endParaRPr lang="en-US" sz="1400" dirty="0"/>
          </a:p>
          <a:p>
            <a:r>
              <a:rPr lang="en-AU" dirty="0">
                <a:hlinkClick r:id="rId9"/>
              </a:rPr>
              <a:t>https://nsweducation.zoom.us/s/63473989235</a:t>
            </a:r>
            <a:r>
              <a:rPr lang="en-AU" sz="1400" dirty="0"/>
              <a:t>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Meeting ID: </a:t>
            </a:r>
            <a:r>
              <a:rPr lang="en-AU" sz="1400" dirty="0"/>
              <a:t>634 7398 9235</a:t>
            </a:r>
          </a:p>
          <a:p>
            <a:r>
              <a:rPr lang="en-AU" sz="1400" dirty="0"/>
              <a:t>Password: 575015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This week you will   learn how to recognize, read and write the double letter sound </a:t>
            </a:r>
            <a:r>
              <a:rPr lang="el-GR" sz="1400" dirty="0">
                <a:solidFill>
                  <a:srgbClr val="FF0000"/>
                </a:solidFill>
              </a:rPr>
              <a:t>‘ευ’</a:t>
            </a:r>
            <a:r>
              <a:rPr lang="en-AU" sz="1400" dirty="0">
                <a:solidFill>
                  <a:srgbClr val="FF0000"/>
                </a:solidFill>
              </a:rPr>
              <a:t> (</a:t>
            </a:r>
            <a:r>
              <a:rPr lang="en-AU" sz="1400" dirty="0" err="1">
                <a:solidFill>
                  <a:srgbClr val="FF0000"/>
                </a:solidFill>
              </a:rPr>
              <a:t>ev</a:t>
            </a:r>
            <a:r>
              <a:rPr lang="en-AU" sz="1400" dirty="0">
                <a:solidFill>
                  <a:srgbClr val="FF0000"/>
                </a:solidFill>
              </a:rPr>
              <a:t>) </a:t>
            </a:r>
            <a:endParaRPr lang="el-GR" sz="1400" dirty="0">
              <a:solidFill>
                <a:srgbClr val="FF0000"/>
              </a:solidFill>
            </a:endParaRPr>
          </a:p>
          <a:p>
            <a:r>
              <a:rPr lang="en-AU" sz="1400" dirty="0"/>
              <a:t>It is written exactly the same as last week’s sound but in some words it sounds like </a:t>
            </a:r>
            <a:r>
              <a:rPr lang="en-AU" sz="1400" dirty="0">
                <a:solidFill>
                  <a:srgbClr val="FF0000"/>
                </a:solidFill>
              </a:rPr>
              <a:t>‘</a:t>
            </a:r>
            <a:r>
              <a:rPr lang="en-AU" sz="1400" dirty="0" err="1">
                <a:solidFill>
                  <a:srgbClr val="FF0000"/>
                </a:solidFill>
              </a:rPr>
              <a:t>ev</a:t>
            </a:r>
            <a:r>
              <a:rPr lang="en-AU" sz="1400" dirty="0">
                <a:solidFill>
                  <a:srgbClr val="FF0000"/>
                </a:solidFill>
              </a:rPr>
              <a:t>’.</a:t>
            </a:r>
          </a:p>
          <a:p>
            <a:endParaRPr lang="en-AU" sz="1400" dirty="0">
              <a:solidFill>
                <a:srgbClr val="FF0000"/>
              </a:solidFill>
            </a:endParaRPr>
          </a:p>
          <a:p>
            <a:r>
              <a:rPr lang="en-AU" sz="1400" dirty="0"/>
              <a:t>Please follow the steps below to complete the activities for </a:t>
            </a:r>
            <a:r>
              <a:rPr lang="en-AU" sz="1400" dirty="0">
                <a:solidFill>
                  <a:srgbClr val="FF0000"/>
                </a:solidFill>
              </a:rPr>
              <a:t>week 2.</a:t>
            </a:r>
            <a:r>
              <a:rPr lang="el-GR" sz="1400" dirty="0">
                <a:solidFill>
                  <a:srgbClr val="FF0000"/>
                </a:solidFill>
              </a:rPr>
              <a:t> </a:t>
            </a:r>
            <a:endParaRPr lang="en-AU" sz="1400" dirty="0"/>
          </a:p>
          <a:p>
            <a:pPr marL="342900" indent="-342900">
              <a:buFont typeface="+mj-lt"/>
              <a:buAutoNum type="arabicPeriod"/>
            </a:pPr>
            <a:r>
              <a:rPr lang="en-AU" sz="1400" u="sng" dirty="0">
                <a:solidFill>
                  <a:srgbClr val="FF0000"/>
                </a:solidFill>
              </a:rPr>
              <a:t>Download</a:t>
            </a:r>
            <a:r>
              <a:rPr lang="en-AU" sz="1400" u="sng" dirty="0"/>
              <a:t> </a:t>
            </a:r>
            <a:r>
              <a:rPr lang="en-AU" sz="1400" dirty="0"/>
              <a:t>the document first in order to be able to click on the speaker symbol.</a:t>
            </a:r>
            <a:endParaRPr lang="el-GR" sz="1400" dirty="0"/>
          </a:p>
          <a:p>
            <a:pPr marL="342900" indent="-342900">
              <a:buFont typeface="+mj-lt"/>
              <a:buAutoNum type="arabicPeriod"/>
            </a:pPr>
            <a:endParaRPr lang="el-GR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400" dirty="0">
                <a:solidFill>
                  <a:srgbClr val="FF0000"/>
                </a:solidFill>
              </a:rPr>
              <a:t>Click </a:t>
            </a:r>
            <a:r>
              <a:rPr lang="en-AU" sz="1400" dirty="0"/>
              <a:t>on the speaker symbol to hear</a:t>
            </a:r>
            <a:r>
              <a:rPr lang="el-GR" sz="1400" dirty="0"/>
              <a:t> </a:t>
            </a:r>
            <a:r>
              <a:rPr lang="en-AU" sz="1400" dirty="0"/>
              <a:t>then repeat.</a:t>
            </a:r>
            <a:endParaRPr lang="el-GR" sz="1400" dirty="0"/>
          </a:p>
          <a:p>
            <a:pPr marL="342900" indent="-342900">
              <a:buFont typeface="+mj-lt"/>
              <a:buAutoNum type="arabicPeriod"/>
            </a:pPr>
            <a:endParaRPr lang="el-GR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400" dirty="0">
                <a:solidFill>
                  <a:srgbClr val="FF0000"/>
                </a:solidFill>
              </a:rPr>
              <a:t>Print</a:t>
            </a:r>
            <a:r>
              <a:rPr lang="en-AU" sz="1400" dirty="0"/>
              <a:t> the sheet on the sound </a:t>
            </a:r>
            <a:r>
              <a:rPr lang="el-GR" sz="1400" dirty="0">
                <a:solidFill>
                  <a:srgbClr val="FF0000"/>
                </a:solidFill>
              </a:rPr>
              <a:t>‘ευ’</a:t>
            </a:r>
            <a:r>
              <a:rPr lang="en-AU" sz="1400" dirty="0">
                <a:solidFill>
                  <a:srgbClr val="FF0000"/>
                </a:solidFill>
              </a:rPr>
              <a:t>(</a:t>
            </a:r>
            <a:r>
              <a:rPr lang="en-AU" sz="1400" dirty="0" err="1">
                <a:solidFill>
                  <a:srgbClr val="FF0000"/>
                </a:solidFill>
              </a:rPr>
              <a:t>ev</a:t>
            </a:r>
            <a:r>
              <a:rPr lang="en-AU" sz="1400" dirty="0">
                <a:solidFill>
                  <a:srgbClr val="FF0000"/>
                </a:solidFill>
              </a:rPr>
              <a:t>).      </a:t>
            </a:r>
            <a:r>
              <a:rPr lang="el-GR" sz="1400" dirty="0">
                <a:solidFill>
                  <a:srgbClr val="FF0000"/>
                </a:solidFill>
              </a:rPr>
              <a:t>(</a:t>
            </a:r>
            <a:r>
              <a:rPr lang="en-AU" sz="1400" dirty="0">
                <a:solidFill>
                  <a:srgbClr val="FF0000"/>
                </a:solidFill>
              </a:rPr>
              <a:t>Please note</a:t>
            </a:r>
            <a:r>
              <a:rPr lang="en-AU" sz="1400" dirty="0">
                <a:solidFill>
                  <a:srgbClr val="002060"/>
                </a:solidFill>
              </a:rPr>
              <a:t>: </a:t>
            </a:r>
            <a:r>
              <a:rPr lang="en-AU" sz="1400" dirty="0"/>
              <a:t>If you are unable to print, you may copy and complete the</a:t>
            </a:r>
            <a:r>
              <a:rPr lang="el-GR" sz="1400" dirty="0"/>
              <a:t> </a:t>
            </a:r>
            <a:r>
              <a:rPr lang="en-AU" sz="1400" dirty="0"/>
              <a:t>activities in a workbook</a:t>
            </a:r>
            <a:r>
              <a:rPr lang="el-GR" sz="1400" dirty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l-GR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400" dirty="0">
                <a:solidFill>
                  <a:srgbClr val="FF0000"/>
                </a:solidFill>
              </a:rPr>
              <a:t>Complete </a:t>
            </a:r>
            <a:r>
              <a:rPr lang="en-AU" sz="1400" dirty="0"/>
              <a:t>the work on the sheet.</a:t>
            </a:r>
            <a:endParaRPr lang="el-GR" sz="1400" dirty="0"/>
          </a:p>
          <a:p>
            <a:pPr marL="342900" indent="-342900">
              <a:buFont typeface="+mj-lt"/>
              <a:buAutoNum type="arabicPeriod"/>
            </a:pPr>
            <a:endParaRPr lang="el-GR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400" dirty="0">
                <a:solidFill>
                  <a:srgbClr val="FF0000"/>
                </a:solidFill>
              </a:rPr>
              <a:t>Upload </a:t>
            </a:r>
            <a:r>
              <a:rPr lang="en-AU" sz="1400" dirty="0"/>
              <a:t>your completed work.</a:t>
            </a:r>
          </a:p>
          <a:p>
            <a:pPr marL="342900" indent="-342900">
              <a:buAutoNum type="arabicPeriod"/>
            </a:pPr>
            <a:endParaRPr lang="en-AU" sz="1400" dirty="0"/>
          </a:p>
          <a:p>
            <a:r>
              <a:rPr lang="en-AU" sz="1400" dirty="0"/>
              <a:t>Mrs </a:t>
            </a:r>
            <a:r>
              <a:rPr lang="en-AU" sz="1400" dirty="0" err="1"/>
              <a:t>Kovanis</a:t>
            </a:r>
            <a:r>
              <a:rPr lang="en-AU" sz="1400" dirty="0"/>
              <a:t> and Mrs </a:t>
            </a:r>
            <a:r>
              <a:rPr lang="en-AU" sz="1400" dirty="0" err="1"/>
              <a:t>Karantonis</a:t>
            </a:r>
            <a:r>
              <a:rPr lang="en-AU" sz="1400" dirty="0"/>
              <a:t> are looking forward to seeing what a great job you’ve done!</a:t>
            </a:r>
          </a:p>
          <a:p>
            <a:endParaRPr lang="el-GR" sz="1400" dirty="0">
              <a:solidFill>
                <a:srgbClr val="FF0000"/>
              </a:solidFill>
            </a:endParaRPr>
          </a:p>
          <a:p>
            <a:endParaRPr lang="el-GR" sz="1400" dirty="0">
              <a:solidFill>
                <a:srgbClr val="FF0000"/>
              </a:solidFill>
            </a:endParaRPr>
          </a:p>
          <a:p>
            <a:endParaRPr lang="el-GR" sz="1400" dirty="0">
              <a:solidFill>
                <a:srgbClr val="FF0000"/>
              </a:solidFill>
            </a:endParaRPr>
          </a:p>
          <a:p>
            <a:endParaRPr lang="el-GR" sz="1400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E5E151-E54F-1F48-A8B7-1E043E902435}"/>
              </a:ext>
            </a:extLst>
          </p:cNvPr>
          <p:cNvSpPr/>
          <p:nvPr/>
        </p:nvSpPr>
        <p:spPr>
          <a:xfrm>
            <a:off x="167552" y="199237"/>
            <a:ext cx="6522897" cy="9507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7FA39-FAEA-FA48-9464-B5F97ED1E981}"/>
              </a:ext>
            </a:extLst>
          </p:cNvPr>
          <p:cNvSpPr txBox="1"/>
          <p:nvPr/>
        </p:nvSpPr>
        <p:spPr>
          <a:xfrm>
            <a:off x="5010912" y="173993"/>
            <a:ext cx="181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</a:t>
            </a:r>
            <a:r>
              <a:rPr lang="en-AU" dirty="0"/>
              <a:t>erm 4 </a:t>
            </a:r>
            <a:r>
              <a:rPr lang="en-AU" dirty="0">
                <a:solidFill>
                  <a:srgbClr val="FF0000"/>
                </a:solidFill>
              </a:rPr>
              <a:t>Week </a:t>
            </a:r>
            <a:r>
              <a:rPr lang="el-GR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F5B7-2183-504A-98D6-12CA15F315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5099" y="269888"/>
            <a:ext cx="1819317" cy="1623093"/>
          </a:xfrm>
          <a:prstGeom prst="rect">
            <a:avLst/>
          </a:prstGeom>
        </p:spPr>
      </p:pic>
      <p:pic>
        <p:nvPicPr>
          <p:cNvPr id="2" name="Audio Recording 24 Sep 2021 at 2:56:24 pm" descr="Audio Recording 24 Sep 2021 at 2:56:24 pm">
            <a:hlinkClick r:id="" action="ppaction://media"/>
            <a:extLst>
              <a:ext uri="{FF2B5EF4-FFF2-40B4-BE49-F238E27FC236}">
                <a16:creationId xmlns:a16="http://schemas.microsoft.com/office/drawing/2014/main" id="{87AE000D-944C-AA44-BEA3-0AAE13FC6A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813527" y="5505467"/>
            <a:ext cx="180000" cy="180000"/>
          </a:xfrm>
          <a:prstGeom prst="rect">
            <a:avLst/>
          </a:prstGeom>
          <a:solidFill>
            <a:srgbClr val="FF0000">
              <a:alpha val="52521"/>
            </a:srgbClr>
          </a:solidFill>
        </p:spPr>
      </p:pic>
      <p:pic>
        <p:nvPicPr>
          <p:cNvPr id="18" name="Audio Recording 24 Sep 2021 at 2:56:24 pm" descr="Audio Recording 24 Sep 2021 at 2:56:24 pm">
            <a:hlinkClick r:id="" action="ppaction://media"/>
            <a:extLst>
              <a:ext uri="{FF2B5EF4-FFF2-40B4-BE49-F238E27FC236}">
                <a16:creationId xmlns:a16="http://schemas.microsoft.com/office/drawing/2014/main" id="{FC05D6A5-5E3D-974A-89EA-996A59AB34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364105" y="5929076"/>
            <a:ext cx="180000" cy="180000"/>
          </a:xfrm>
          <a:prstGeom prst="rect">
            <a:avLst/>
          </a:prstGeom>
          <a:solidFill>
            <a:srgbClr val="FF0000">
              <a:alpha val="52521"/>
            </a:srgbClr>
          </a:solidFill>
        </p:spPr>
      </p:pic>
      <p:pic>
        <p:nvPicPr>
          <p:cNvPr id="21" name="Audio Recording 24 Sep 2021 at 2:56:24 pm" descr="Audio Recording 24 Sep 2021 at 2:56:24 pm">
            <a:hlinkClick r:id="" action="ppaction://media"/>
            <a:extLst>
              <a:ext uri="{FF2B5EF4-FFF2-40B4-BE49-F238E27FC236}">
                <a16:creationId xmlns:a16="http://schemas.microsoft.com/office/drawing/2014/main" id="{398F7040-C623-A24B-944A-DF2265965B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3745930" y="7656984"/>
            <a:ext cx="180000" cy="180000"/>
          </a:xfrm>
          <a:prstGeom prst="rect">
            <a:avLst/>
          </a:prstGeom>
          <a:solidFill>
            <a:srgbClr val="FF0000">
              <a:alpha val="52521"/>
            </a:srgb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C0BC74-9EEA-394F-B336-F7D9E25EAAB1}"/>
              </a:ext>
            </a:extLst>
          </p:cNvPr>
          <p:cNvSpPr/>
          <p:nvPr/>
        </p:nvSpPr>
        <p:spPr>
          <a:xfrm>
            <a:off x="589734" y="3978264"/>
            <a:ext cx="5916532" cy="1204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7A8F8A0-9743-AF43-B700-C9C2DC1BE3F9}"/>
              </a:ext>
            </a:extLst>
          </p:cNvPr>
          <p:cNvSpPr txBox="1"/>
          <p:nvPr/>
        </p:nvSpPr>
        <p:spPr>
          <a:xfrm>
            <a:off x="303105" y="1117402"/>
            <a:ext cx="442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1. Trace the sound </a:t>
            </a:r>
            <a:r>
              <a:rPr lang="el-GR" sz="1200" dirty="0">
                <a:solidFill>
                  <a:prstClr val="black"/>
                </a:solidFill>
                <a:latin typeface="Calibri" panose="020F0502020204030204"/>
              </a:rPr>
              <a:t>        </a:t>
            </a:r>
            <a:r>
              <a:rPr lang="el-GR" sz="1200" dirty="0">
                <a:solidFill>
                  <a:srgbClr val="FF0000"/>
                </a:solidFill>
                <a:latin typeface="Calibri" panose="020F0502020204030204"/>
              </a:rPr>
              <a:t>ΕΥ</a:t>
            </a:r>
            <a:r>
              <a:rPr lang="en-US" sz="12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AU" sz="1200" dirty="0">
                <a:solidFill>
                  <a:prstClr val="black"/>
                </a:solidFill>
                <a:latin typeface="Calibri" panose="020F0502020204030204"/>
              </a:rPr>
              <a:t>in upper case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82FD9D-76E4-1D41-8D5D-75747A655A8E}"/>
              </a:ext>
            </a:extLst>
          </p:cNvPr>
          <p:cNvCxnSpPr>
            <a:cxnSpLocks/>
          </p:cNvCxnSpPr>
          <p:nvPr/>
        </p:nvCxnSpPr>
        <p:spPr>
          <a:xfrm>
            <a:off x="404023" y="2549461"/>
            <a:ext cx="576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2B6523-5417-E145-BC24-448C01556D0A}"/>
              </a:ext>
            </a:extLst>
          </p:cNvPr>
          <p:cNvSpPr txBox="1"/>
          <p:nvPr/>
        </p:nvSpPr>
        <p:spPr>
          <a:xfrm>
            <a:off x="301579" y="1920170"/>
            <a:ext cx="462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/>
            <a:r>
              <a:rPr lang="el-GR" sz="12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AU" sz="1200" dirty="0">
                <a:solidFill>
                  <a:prstClr val="black"/>
                </a:solidFill>
                <a:latin typeface="Calibri" panose="020F0502020204030204"/>
              </a:rPr>
              <a:t>Now write </a:t>
            </a:r>
            <a:r>
              <a:rPr lang="el-GR" sz="1200" dirty="0">
                <a:solidFill>
                  <a:srgbClr val="FF0000"/>
                </a:solidFill>
              </a:rPr>
              <a:t>ΕΥ</a:t>
            </a:r>
            <a:r>
              <a:rPr lang="en-AU" sz="1200" dirty="0">
                <a:solidFill>
                  <a:prstClr val="black"/>
                </a:solidFill>
                <a:latin typeface="Calibri" panose="020F0502020204030204"/>
              </a:rPr>
              <a:t> on the line below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E20F28-74C3-7542-8947-720243E4D09F}"/>
              </a:ext>
            </a:extLst>
          </p:cNvPr>
          <p:cNvSpPr txBox="1"/>
          <p:nvPr/>
        </p:nvSpPr>
        <p:spPr>
          <a:xfrm>
            <a:off x="303723" y="2662384"/>
            <a:ext cx="491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3. Trace the sound </a:t>
            </a:r>
            <a:r>
              <a:rPr lang="el-GR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AU" sz="12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el-GR" sz="1200" dirty="0">
                <a:solidFill>
                  <a:srgbClr val="FF0000"/>
                </a:solidFill>
                <a:latin typeface="Calibri" panose="020F0502020204030204"/>
              </a:rPr>
              <a:t>ευ</a:t>
            </a:r>
            <a:r>
              <a:rPr lang="en-AU" sz="12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AU" sz="1200" dirty="0">
                <a:solidFill>
                  <a:prstClr val="black"/>
                </a:solidFill>
                <a:latin typeface="Calibri" panose="020F0502020204030204"/>
              </a:rPr>
              <a:t>in lower case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907CE8-C475-B344-8C71-DE38C45DCD42}"/>
                  </a:ext>
                </a:extLst>
              </p14:cNvPr>
              <p14:cNvContentPartPr/>
              <p14:nvPr/>
            </p14:nvContentPartPr>
            <p14:xfrm>
              <a:off x="-1785685" y="3096037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907CE8-C475-B344-8C71-DE38C45DCD4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1794685" y="3087037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0B242B-2DBB-A346-A0D1-74343BF38B50}"/>
              </a:ext>
            </a:extLst>
          </p:cNvPr>
          <p:cNvCxnSpPr>
            <a:cxnSpLocks/>
          </p:cNvCxnSpPr>
          <p:nvPr/>
        </p:nvCxnSpPr>
        <p:spPr>
          <a:xfrm>
            <a:off x="386093" y="4037897"/>
            <a:ext cx="576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C52CBF4-8816-B543-A469-8EC5850EE065}"/>
              </a:ext>
            </a:extLst>
          </p:cNvPr>
          <p:cNvSpPr txBox="1"/>
          <p:nvPr/>
        </p:nvSpPr>
        <p:spPr>
          <a:xfrm>
            <a:off x="285643" y="3446650"/>
            <a:ext cx="462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/>
            <a:r>
              <a:rPr lang="en-AU" sz="12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AU" sz="1200" dirty="0">
                <a:solidFill>
                  <a:prstClr val="black"/>
                </a:solidFill>
                <a:latin typeface="Calibri" panose="020F0502020204030204"/>
              </a:rPr>
              <a:t>Now write </a:t>
            </a:r>
            <a:r>
              <a:rPr lang="el-GR" sz="1200" dirty="0">
                <a:solidFill>
                  <a:srgbClr val="FF0000"/>
                </a:solidFill>
              </a:rPr>
              <a:t>ευ </a:t>
            </a:r>
            <a:r>
              <a:rPr lang="en-AU" sz="1200" dirty="0">
                <a:solidFill>
                  <a:prstClr val="black"/>
                </a:solidFill>
                <a:latin typeface="Calibri" panose="020F0502020204030204"/>
              </a:rPr>
              <a:t>on the line below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5ADB9F2-ECDC-1045-BC28-1C0BDB165D27}"/>
              </a:ext>
            </a:extLst>
          </p:cNvPr>
          <p:cNvSpPr txBox="1">
            <a:spLocks/>
          </p:cNvSpPr>
          <p:nvPr/>
        </p:nvSpPr>
        <p:spPr>
          <a:xfrm>
            <a:off x="435467" y="4507717"/>
            <a:ext cx="6523871" cy="596963"/>
          </a:xfrm>
          <a:prstGeom prst="rect">
            <a:avLst/>
          </a:prstGeom>
        </p:spPr>
        <p:txBody>
          <a:bodyPr vert="horz" lIns="91441" tIns="45720" rIns="91441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42"/>
            <a:endParaRPr lang="en-US" sz="36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DA717D3-D652-4142-AFB6-4AA44ACA8DBF}"/>
              </a:ext>
            </a:extLst>
          </p:cNvPr>
          <p:cNvSpPr txBox="1">
            <a:spLocks/>
          </p:cNvSpPr>
          <p:nvPr/>
        </p:nvSpPr>
        <p:spPr>
          <a:xfrm>
            <a:off x="38895" y="2680594"/>
            <a:ext cx="6160900" cy="596963"/>
          </a:xfrm>
          <a:prstGeom prst="rect">
            <a:avLst/>
          </a:prstGeom>
        </p:spPr>
        <p:txBody>
          <a:bodyPr vert="horz" lIns="91441" tIns="45720" rIns="91441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42"/>
            <a:endParaRPr lang="en-US" sz="36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B3CD9F-324C-5C45-BDD7-3A02FFDDA726}"/>
              </a:ext>
            </a:extLst>
          </p:cNvPr>
          <p:cNvSpPr txBox="1"/>
          <p:nvPr/>
        </p:nvSpPr>
        <p:spPr>
          <a:xfrm>
            <a:off x="415567" y="3660005"/>
            <a:ext cx="597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4D0C26-64AF-2744-94A7-3CD011BCC936}"/>
              </a:ext>
            </a:extLst>
          </p:cNvPr>
          <p:cNvSpPr/>
          <p:nvPr/>
        </p:nvSpPr>
        <p:spPr>
          <a:xfrm>
            <a:off x="201768" y="108499"/>
            <a:ext cx="6450446" cy="9719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19B9309-FC7D-9E4D-9214-F05C7112F792}"/>
              </a:ext>
            </a:extLst>
          </p:cNvPr>
          <p:cNvSpPr/>
          <p:nvPr/>
        </p:nvSpPr>
        <p:spPr>
          <a:xfrm>
            <a:off x="1727205" y="105616"/>
            <a:ext cx="325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GB" sz="5400" b="1" cap="none" spc="50" dirty="0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5402E6-DC97-D340-9302-431E53705301}"/>
              </a:ext>
            </a:extLst>
          </p:cNvPr>
          <p:cNvSpPr txBox="1"/>
          <p:nvPr/>
        </p:nvSpPr>
        <p:spPr>
          <a:xfrm>
            <a:off x="287870" y="4080947"/>
            <a:ext cx="3780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5. Read, write and learn the words that have </a:t>
            </a:r>
            <a:r>
              <a:rPr lang="el-GR" sz="1200" dirty="0">
                <a:solidFill>
                  <a:srgbClr val="FF0000"/>
                </a:solidFill>
              </a:rPr>
              <a:t>ευ</a:t>
            </a:r>
            <a:r>
              <a:rPr lang="en-AU" sz="1200" dirty="0">
                <a:solidFill>
                  <a:srgbClr val="FF0000"/>
                </a:solidFill>
              </a:rPr>
              <a:t>       </a:t>
            </a:r>
            <a:r>
              <a:rPr lang="en-AU" sz="1200" dirty="0"/>
              <a:t>below: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906BE0-9F1D-B549-9B64-0E08EECB9E89}"/>
              </a:ext>
            </a:extLst>
          </p:cNvPr>
          <p:cNvSpPr txBox="1"/>
          <p:nvPr/>
        </p:nvSpPr>
        <p:spPr>
          <a:xfrm>
            <a:off x="483816" y="5055819"/>
            <a:ext cx="1626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Ευ-</a:t>
            </a:r>
            <a:r>
              <a:rPr lang="el-GR" sz="1400" dirty="0" err="1"/>
              <a:t>ρώ</a:t>
            </a:r>
            <a:r>
              <a:rPr lang="el-GR" sz="1400" dirty="0"/>
              <a:t>-</a:t>
            </a:r>
            <a:r>
              <a:rPr lang="el-GR" sz="1400" dirty="0" err="1"/>
              <a:t>πη</a:t>
            </a:r>
            <a:r>
              <a:rPr lang="el-GR" sz="1400" dirty="0"/>
              <a:t> = Ε</a:t>
            </a:r>
            <a:r>
              <a:rPr lang="en-AU" sz="1400" dirty="0"/>
              <a:t>v-</a:t>
            </a:r>
            <a:r>
              <a:rPr lang="en-AU" sz="1400" dirty="0" err="1"/>
              <a:t>ro</a:t>
            </a:r>
            <a:r>
              <a:rPr lang="en-AU" sz="1400" dirty="0"/>
              <a:t>-pi</a:t>
            </a:r>
          </a:p>
          <a:p>
            <a:r>
              <a:rPr lang="en-AU" sz="1400" dirty="0"/>
              <a:t>Europe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5385A3-43ED-1F46-80D8-553F0A254644}"/>
              </a:ext>
            </a:extLst>
          </p:cNvPr>
          <p:cNvSpPr txBox="1"/>
          <p:nvPr/>
        </p:nvSpPr>
        <p:spPr>
          <a:xfrm>
            <a:off x="711200" y="7958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EC1D07-2980-D747-B0F2-AB3647D8A05B}"/>
              </a:ext>
            </a:extLst>
          </p:cNvPr>
          <p:cNvCxnSpPr>
            <a:cxnSpLocks/>
          </p:cNvCxnSpPr>
          <p:nvPr/>
        </p:nvCxnSpPr>
        <p:spPr>
          <a:xfrm>
            <a:off x="421897" y="5847963"/>
            <a:ext cx="262456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95C8A-D16B-AE4B-9E31-5D0165F58B46}"/>
              </a:ext>
            </a:extLst>
          </p:cNvPr>
          <p:cNvGrpSpPr/>
          <p:nvPr/>
        </p:nvGrpSpPr>
        <p:grpSpPr>
          <a:xfrm>
            <a:off x="4310738" y="5058276"/>
            <a:ext cx="2632606" cy="481921"/>
            <a:chOff x="4310738" y="5058276"/>
            <a:chExt cx="2632606" cy="4819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E27DFC-AE8C-164E-8622-8A9A2FA3FD73}"/>
                </a:ext>
              </a:extLst>
            </p:cNvPr>
            <p:cNvSpPr txBox="1"/>
            <p:nvPr/>
          </p:nvSpPr>
          <p:spPr>
            <a:xfrm>
              <a:off x="4318782" y="5058276"/>
              <a:ext cx="2624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Ευ – </a:t>
              </a:r>
              <a:r>
                <a:rPr lang="el-GR" sz="1400" dirty="0" err="1"/>
                <a:t>ρώ</a:t>
              </a:r>
              <a:r>
                <a:rPr lang="el-GR" sz="1400" dirty="0"/>
                <a:t> = </a:t>
              </a:r>
              <a:r>
                <a:rPr lang="en-AU" sz="1400" dirty="0" err="1"/>
                <a:t>ev-ro</a:t>
              </a:r>
              <a:endParaRPr lang="en-US" sz="14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706B8D9-7C75-874F-ABFA-019C527A8689}"/>
                </a:ext>
              </a:extLst>
            </p:cNvPr>
            <p:cNvSpPr txBox="1"/>
            <p:nvPr/>
          </p:nvSpPr>
          <p:spPr>
            <a:xfrm>
              <a:off x="4310738" y="5232420"/>
              <a:ext cx="521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Euro</a:t>
              </a:r>
            </a:p>
          </p:txBody>
        </p: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B90F91F-64A1-EF48-9C88-71D8CEF86A50}"/>
              </a:ext>
            </a:extLst>
          </p:cNvPr>
          <p:cNvCxnSpPr>
            <a:cxnSpLocks/>
          </p:cNvCxnSpPr>
          <p:nvPr/>
        </p:nvCxnSpPr>
        <p:spPr>
          <a:xfrm>
            <a:off x="3575232" y="5847965"/>
            <a:ext cx="262456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B50973E-6505-D64E-A46C-47EE949AC581}"/>
              </a:ext>
            </a:extLst>
          </p:cNvPr>
          <p:cNvSpPr txBox="1"/>
          <p:nvPr/>
        </p:nvSpPr>
        <p:spPr>
          <a:xfrm>
            <a:off x="525607" y="6623390"/>
            <a:ext cx="193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err="1"/>
              <a:t>ρεύ</a:t>
            </a:r>
            <a:r>
              <a:rPr lang="el-GR" sz="1400" dirty="0"/>
              <a:t>-μα = </a:t>
            </a:r>
            <a:r>
              <a:rPr lang="en-AU" sz="1400" dirty="0"/>
              <a:t>rev-ma</a:t>
            </a:r>
          </a:p>
          <a:p>
            <a:r>
              <a:rPr lang="en-US" sz="1400" dirty="0"/>
              <a:t>Electricity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926A18-583E-DB4E-B5F7-7D34EF0F0F57}"/>
              </a:ext>
            </a:extLst>
          </p:cNvPr>
          <p:cNvGrpSpPr/>
          <p:nvPr/>
        </p:nvGrpSpPr>
        <p:grpSpPr>
          <a:xfrm>
            <a:off x="4344363" y="6584144"/>
            <a:ext cx="2072927" cy="520785"/>
            <a:chOff x="4379187" y="6671992"/>
            <a:chExt cx="2072927" cy="52078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200B28D-CD42-2549-9F01-A3234EAEF2DA}"/>
                </a:ext>
              </a:extLst>
            </p:cNvPr>
            <p:cNvSpPr txBox="1"/>
            <p:nvPr/>
          </p:nvSpPr>
          <p:spPr>
            <a:xfrm>
              <a:off x="4379187" y="6671992"/>
              <a:ext cx="2072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Ευ-α-</a:t>
              </a:r>
              <a:r>
                <a:rPr lang="el-GR" sz="1400" dirty="0" err="1"/>
                <a:t>γγε</a:t>
              </a:r>
              <a:r>
                <a:rPr lang="el-GR" sz="1400" dirty="0"/>
                <a:t>-</a:t>
              </a:r>
              <a:r>
                <a:rPr lang="el-GR" sz="1400" dirty="0" err="1"/>
                <a:t>λί</a:t>
              </a:r>
              <a:r>
                <a:rPr lang="el-GR" sz="1400" dirty="0"/>
                <a:t>-</a:t>
              </a:r>
              <a:r>
                <a:rPr lang="en-AU" sz="1400" dirty="0"/>
                <a:t>a</a:t>
              </a:r>
              <a:r>
                <a:rPr lang="el-GR" sz="1400" dirty="0"/>
                <a:t>=</a:t>
              </a:r>
              <a:r>
                <a:rPr lang="en-AU" sz="1400" dirty="0" err="1"/>
                <a:t>Ev</a:t>
              </a:r>
              <a:r>
                <a:rPr lang="en-AU" sz="1400" dirty="0"/>
                <a:t>-a-</a:t>
              </a:r>
              <a:r>
                <a:rPr lang="en-AU" sz="1400" dirty="0" err="1"/>
                <a:t>ge</a:t>
              </a:r>
              <a:r>
                <a:rPr lang="en-AU" sz="1400" dirty="0"/>
                <a:t>-li-a</a:t>
              </a:r>
              <a:endParaRPr lang="en-US" sz="1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9C4BFDD-3C37-0244-97F2-44D9EC8FD1A6}"/>
                </a:ext>
              </a:extLst>
            </p:cNvPr>
            <p:cNvSpPr txBox="1"/>
            <p:nvPr/>
          </p:nvSpPr>
          <p:spPr>
            <a:xfrm>
              <a:off x="4386287" y="6885000"/>
              <a:ext cx="9698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Evangeline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A1B8F552-6DD3-4D45-A5FD-F4784ECE82DD}"/>
              </a:ext>
            </a:extLst>
          </p:cNvPr>
          <p:cNvSpPr txBox="1"/>
          <p:nvPr/>
        </p:nvSpPr>
        <p:spPr>
          <a:xfrm>
            <a:off x="321736" y="7450681"/>
            <a:ext cx="2069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6.Practise writing the words.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69B2C89-2C7F-D24F-B8BB-B2682DA9CB78}"/>
              </a:ext>
            </a:extLst>
          </p:cNvPr>
          <p:cNvSpPr txBox="1"/>
          <p:nvPr/>
        </p:nvSpPr>
        <p:spPr>
          <a:xfrm>
            <a:off x="220136" y="7823209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       </a:t>
            </a:r>
            <a:r>
              <a:rPr lang="en-AU" dirty="0"/>
              <a:t>E</a:t>
            </a:r>
            <a:r>
              <a:rPr lang="el-GR" dirty="0" err="1"/>
              <a:t>υρώπη</a:t>
            </a:r>
            <a:endParaRPr lang="en-US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6BC7EA2-0953-3A44-96DE-CE1A5B78A064}"/>
              </a:ext>
            </a:extLst>
          </p:cNvPr>
          <p:cNvCxnSpPr>
            <a:cxnSpLocks/>
          </p:cNvCxnSpPr>
          <p:nvPr/>
        </p:nvCxnSpPr>
        <p:spPr>
          <a:xfrm>
            <a:off x="1907796" y="8124114"/>
            <a:ext cx="36349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314B8DB-1395-3E4F-ACB1-11ADFE8333E3}"/>
              </a:ext>
            </a:extLst>
          </p:cNvPr>
          <p:cNvSpPr txBox="1"/>
          <p:nvPr/>
        </p:nvSpPr>
        <p:spPr>
          <a:xfrm>
            <a:off x="609606" y="8280403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Ευρώ</a:t>
            </a:r>
            <a:endParaRPr 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C12E6-D2CF-5F45-94DB-C7CE4B5BB656}"/>
              </a:ext>
            </a:extLst>
          </p:cNvPr>
          <p:cNvSpPr txBox="1"/>
          <p:nvPr/>
        </p:nvSpPr>
        <p:spPr>
          <a:xfrm>
            <a:off x="609606" y="875453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ρεύμα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6814C85-1652-FE44-B283-D3FDD39FEAF2}"/>
              </a:ext>
            </a:extLst>
          </p:cNvPr>
          <p:cNvSpPr txBox="1"/>
          <p:nvPr/>
        </p:nvSpPr>
        <p:spPr>
          <a:xfrm>
            <a:off x="580584" y="9245601"/>
            <a:ext cx="11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Ευαγγελία</a:t>
            </a:r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0B9DC10-70CD-4B44-A6D4-BDFE5817ADC8}"/>
              </a:ext>
            </a:extLst>
          </p:cNvPr>
          <p:cNvSpPr txBox="1"/>
          <p:nvPr/>
        </p:nvSpPr>
        <p:spPr>
          <a:xfrm>
            <a:off x="431785" y="2137633"/>
            <a:ext cx="597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Calibri Light" panose="020F0302020204030204"/>
              </a:rPr>
              <a:t>EY</a:t>
            </a:r>
            <a:endParaRPr lang="en-US" dirty="0">
              <a:solidFill>
                <a:srgbClr val="FF0000"/>
              </a:solidFill>
              <a:latin typeface="Calibri Light" panose="020F0302020204030204"/>
            </a:endParaRPr>
          </a:p>
          <a:p>
            <a:endParaRPr lang="en-U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9AD1C50-118B-914E-B006-0C3947E1F168}"/>
              </a:ext>
            </a:extLst>
          </p:cNvPr>
          <p:cNvCxnSpPr>
            <a:cxnSpLocks/>
          </p:cNvCxnSpPr>
          <p:nvPr/>
        </p:nvCxnSpPr>
        <p:spPr>
          <a:xfrm>
            <a:off x="1907796" y="8567859"/>
            <a:ext cx="36349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C74C80-24FD-0648-BF4F-042B6A897BA1}"/>
              </a:ext>
            </a:extLst>
          </p:cNvPr>
          <p:cNvCxnSpPr>
            <a:cxnSpLocks/>
          </p:cNvCxnSpPr>
          <p:nvPr/>
        </p:nvCxnSpPr>
        <p:spPr>
          <a:xfrm>
            <a:off x="1907796" y="9050148"/>
            <a:ext cx="36349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A62B47C-1E4A-4648-A04D-863332913378}"/>
              </a:ext>
            </a:extLst>
          </p:cNvPr>
          <p:cNvCxnSpPr>
            <a:cxnSpLocks/>
          </p:cNvCxnSpPr>
          <p:nvPr/>
        </p:nvCxnSpPr>
        <p:spPr>
          <a:xfrm>
            <a:off x="1907796" y="9537026"/>
            <a:ext cx="36349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052663-F817-2D48-B827-AB80650C3A85}"/>
              </a:ext>
            </a:extLst>
          </p:cNvPr>
          <p:cNvCxnSpPr>
            <a:cxnSpLocks/>
          </p:cNvCxnSpPr>
          <p:nvPr/>
        </p:nvCxnSpPr>
        <p:spPr>
          <a:xfrm>
            <a:off x="421897" y="7407746"/>
            <a:ext cx="262456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4A99BDD-A38E-4C4B-8090-A077E2D15300}"/>
              </a:ext>
            </a:extLst>
          </p:cNvPr>
          <p:cNvCxnSpPr>
            <a:cxnSpLocks/>
          </p:cNvCxnSpPr>
          <p:nvPr/>
        </p:nvCxnSpPr>
        <p:spPr>
          <a:xfrm>
            <a:off x="3792727" y="7415611"/>
            <a:ext cx="262456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B3F9D5D-A56C-814F-9063-C001A5DB4DC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3299" y="4328876"/>
            <a:ext cx="1477730" cy="747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D5A1A8-5772-1447-8BD0-4F37085843B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95289" y="4270993"/>
            <a:ext cx="1474133" cy="741381"/>
          </a:xfrm>
          <a:prstGeom prst="rect">
            <a:avLst/>
          </a:prstGeom>
        </p:spPr>
      </p:pic>
      <p:pic>
        <p:nvPicPr>
          <p:cNvPr id="9" name="Graphic 8" descr="High voltage with solid fill">
            <a:extLst>
              <a:ext uri="{FF2B5EF4-FFF2-40B4-BE49-F238E27FC236}">
                <a16:creationId xmlns:a16="http://schemas.microsoft.com/office/drawing/2014/main" id="{F0A3EBAF-763F-594C-B249-27BAAFB70F4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39293" y="5907708"/>
            <a:ext cx="794934" cy="794934"/>
          </a:xfrm>
          <a:prstGeom prst="rect">
            <a:avLst/>
          </a:prstGeom>
        </p:spPr>
      </p:pic>
      <p:pic>
        <p:nvPicPr>
          <p:cNvPr id="13" name="Graphic 12" descr="School girl outline">
            <a:extLst>
              <a:ext uri="{FF2B5EF4-FFF2-40B4-BE49-F238E27FC236}">
                <a16:creationId xmlns:a16="http://schemas.microsoft.com/office/drawing/2014/main" id="{798EA0B5-D707-4840-9402-72C031B5700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645748" y="5821281"/>
            <a:ext cx="794934" cy="794934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0D65C2-E0BA-3847-83CB-CD367948A883}"/>
              </a:ext>
            </a:extLst>
          </p:cNvPr>
          <p:cNvSpPr/>
          <p:nvPr/>
        </p:nvSpPr>
        <p:spPr>
          <a:xfrm>
            <a:off x="745075" y="156418"/>
            <a:ext cx="40036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400" b="1" spc="50" dirty="0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l-GR" sz="5400" b="1" spc="50" dirty="0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ΕΥ</a:t>
            </a:r>
            <a:r>
              <a:rPr lang="en-AU" sz="5400" b="1" spc="50" dirty="0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l-GR" sz="5400" b="1" spc="50" dirty="0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ε</a:t>
            </a:r>
            <a:r>
              <a:rPr lang="el-GR" sz="5400" b="1" cap="none" spc="50" dirty="0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υ</a:t>
            </a:r>
            <a:r>
              <a:rPr lang="en-AU" sz="5400" b="1" cap="none" spc="50" dirty="0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= </a:t>
            </a:r>
            <a:r>
              <a:rPr lang="en-AU" sz="5400" b="1" spc="50" dirty="0" err="1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ev</a:t>
            </a:r>
            <a:r>
              <a:rPr lang="el-GR" sz="5400" b="1" cap="none" spc="50" dirty="0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GB" sz="5400" b="1" cap="none" spc="50" dirty="0">
                <a:ln w="12700" cmpd="sng">
                  <a:solidFill>
                    <a:schemeClr val="accent1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6" name="Audio Recording 24 Sep 2021 at 5:23:03 pm" descr="Audio Recording 24 Sep 2021 at 5:23:03 pm">
            <a:hlinkClick r:id="" action="ppaction://media"/>
            <a:extLst>
              <a:ext uri="{FF2B5EF4-FFF2-40B4-BE49-F238E27FC236}">
                <a16:creationId xmlns:a16="http://schemas.microsoft.com/office/drawing/2014/main" id="{93404B9C-F58B-1741-8BD4-27E617B85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11200" y="413736"/>
            <a:ext cx="525008" cy="525008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66" name="Audio Recording 24 Sep 2021 at 5:23:03 pm" descr="Audio Recording 24 Sep 2021 at 5:23:03 pm">
            <a:hlinkClick r:id="" action="ppaction://media"/>
            <a:extLst>
              <a:ext uri="{FF2B5EF4-FFF2-40B4-BE49-F238E27FC236}">
                <a16:creationId xmlns:a16="http://schemas.microsoft.com/office/drawing/2014/main" id="{EFAD9693-4B8A-3F49-9330-1F7D2575C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40146" y="1964439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67" name="Audio Recording 24 Sep 2021 at 5:23:03 pm" descr="Audio Recording 24 Sep 2021 at 5:23:03 pm">
            <a:hlinkClick r:id="" action="ppaction://media"/>
            <a:extLst>
              <a:ext uri="{FF2B5EF4-FFF2-40B4-BE49-F238E27FC236}">
                <a16:creationId xmlns:a16="http://schemas.microsoft.com/office/drawing/2014/main" id="{4083A3C1-48D6-304E-8D10-028110051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574235" y="2700318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68" name="Audio Recording 24 Sep 2021 at 5:23:03 pm" descr="Audio Recording 24 Sep 2021 at 5:23:03 pm">
            <a:hlinkClick r:id="" action="ppaction://media"/>
            <a:extLst>
              <a:ext uri="{FF2B5EF4-FFF2-40B4-BE49-F238E27FC236}">
                <a16:creationId xmlns:a16="http://schemas.microsoft.com/office/drawing/2014/main" id="{2911230A-516D-1C45-B800-8A549A641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33600" y="3495660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69" name="Audio Recording 24 Sep 2021 at 5:23:03 pm" descr="Audio Recording 24 Sep 2021 at 5:23:03 pm">
            <a:hlinkClick r:id="" action="ppaction://media"/>
            <a:extLst>
              <a:ext uri="{FF2B5EF4-FFF2-40B4-BE49-F238E27FC236}">
                <a16:creationId xmlns:a16="http://schemas.microsoft.com/office/drawing/2014/main" id="{2E4E444B-3E19-1640-99F6-D9577B62A3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325706" y="4128825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8" name="Audio Recording 24 Sep 2021 at 5:24:46 pm" descr="Audio Recording 24 Sep 2021 at 5:24:46 pm">
            <a:hlinkClick r:id="" action="ppaction://media"/>
            <a:extLst>
              <a:ext uri="{FF2B5EF4-FFF2-40B4-BE49-F238E27FC236}">
                <a16:creationId xmlns:a16="http://schemas.microsoft.com/office/drawing/2014/main" id="{811263EE-E9E7-E94F-9ABF-92882512D9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27467" y="5114902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10" name="Audio Recording 24 Sep 2021 at 5:25:38 pm" descr="Audio Recording 24 Sep 2021 at 5:25:38 pm">
            <a:hlinkClick r:id="" action="ppaction://media"/>
            <a:extLst>
              <a:ext uri="{FF2B5EF4-FFF2-40B4-BE49-F238E27FC236}">
                <a16:creationId xmlns:a16="http://schemas.microsoft.com/office/drawing/2014/main" id="{53C960C0-F223-FC49-BCFE-8316EA3034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086788" y="5101390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19" name="Audio Recording 24 Sep 2021 at 5:26:35 pm" descr="Audio Recording 24 Sep 2021 at 5:26:35 pm">
            <a:hlinkClick r:id="" action="ppaction://media"/>
            <a:extLst>
              <a:ext uri="{FF2B5EF4-FFF2-40B4-BE49-F238E27FC236}">
                <a16:creationId xmlns:a16="http://schemas.microsoft.com/office/drawing/2014/main" id="{D3273CB5-3385-EA41-ACC2-ADE053F6506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23785" y="6674684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20" name="Audio Recording 24 Sep 2021 at 5:27:09 pm" descr="Audio Recording 24 Sep 2021 at 5:27:09 pm">
            <a:hlinkClick r:id="" action="ppaction://media"/>
            <a:extLst>
              <a:ext uri="{FF2B5EF4-FFF2-40B4-BE49-F238E27FC236}">
                <a16:creationId xmlns:a16="http://schemas.microsoft.com/office/drawing/2014/main" id="{FCE96BD6-357E-C145-8782-FE8C755FA0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026580" y="6674684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72" name="Audio Recording 24 Sep 2021 at 5:24:46 pm" descr="Audio Recording 24 Sep 2021 at 5:24:46 pm">
            <a:hlinkClick r:id="" action="ppaction://media"/>
            <a:extLst>
              <a:ext uri="{FF2B5EF4-FFF2-40B4-BE49-F238E27FC236}">
                <a16:creationId xmlns:a16="http://schemas.microsoft.com/office/drawing/2014/main" id="{F3FBFD37-7287-8B46-8F15-5573AD0895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44736" y="7935584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74" name="Audio Recording 24 Sep 2021 at 5:25:38 pm" descr="Audio Recording 24 Sep 2021 at 5:25:38 pm">
            <a:hlinkClick r:id="" action="ppaction://media"/>
            <a:extLst>
              <a:ext uri="{FF2B5EF4-FFF2-40B4-BE49-F238E27FC236}">
                <a16:creationId xmlns:a16="http://schemas.microsoft.com/office/drawing/2014/main" id="{CF01D4DC-86C5-AA4E-B252-D90DD85425C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43864" y="8361799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76" name="Audio Recording 24 Sep 2021 at 5:26:35 pm" descr="Audio Recording 24 Sep 2021 at 5:26:35 pm">
            <a:hlinkClick r:id="" action="ppaction://media"/>
            <a:extLst>
              <a:ext uri="{FF2B5EF4-FFF2-40B4-BE49-F238E27FC236}">
                <a16:creationId xmlns:a16="http://schemas.microsoft.com/office/drawing/2014/main" id="{8FE4C07B-C4D7-064E-9238-0E520A164C6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27467" y="8832167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77" name="Audio Recording 24 Sep 2021 at 5:27:09 pm" descr="Audio Recording 24 Sep 2021 at 5:27:09 pm">
            <a:hlinkClick r:id="" action="ppaction://media"/>
            <a:extLst>
              <a:ext uri="{FF2B5EF4-FFF2-40B4-BE49-F238E27FC236}">
                <a16:creationId xmlns:a16="http://schemas.microsoft.com/office/drawing/2014/main" id="{64BC7DCD-E836-1745-9DE0-4BAE0C50B56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43864" y="9311526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5E67B4-4B0E-6545-8D2A-306B479E0B99}"/>
              </a:ext>
            </a:extLst>
          </p:cNvPr>
          <p:cNvSpPr txBox="1"/>
          <p:nvPr/>
        </p:nvSpPr>
        <p:spPr>
          <a:xfrm>
            <a:off x="4296119" y="575459"/>
            <a:ext cx="149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in ‘</a:t>
            </a:r>
            <a:r>
              <a:rPr lang="en-US" sz="2000" dirty="0">
                <a:solidFill>
                  <a:srgbClr val="FF0000"/>
                </a:solidFill>
              </a:rPr>
              <a:t>ev</a:t>
            </a:r>
            <a:r>
              <a:rPr lang="en-US" sz="2000" dirty="0"/>
              <a:t>er’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225D29-B472-8C42-8BAD-924D31AC202C}"/>
              </a:ext>
            </a:extLst>
          </p:cNvPr>
          <p:cNvSpPr/>
          <p:nvPr/>
        </p:nvSpPr>
        <p:spPr>
          <a:xfrm>
            <a:off x="404023" y="1403509"/>
            <a:ext cx="6067884" cy="3600986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pPr defTabSz="457161"/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endParaRPr lang="en-GB" sz="2000" b="1" spc="51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</a:endParaRPr>
          </a:p>
          <a:p>
            <a:pPr defTabSz="457161"/>
            <a:endParaRPr lang="en-GB" sz="4000" b="1" spc="51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</a:endParaRPr>
          </a:p>
          <a:p>
            <a:pPr defTabSz="457161"/>
            <a:r>
              <a:rPr lang="el-GR" sz="4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endParaRPr lang="en-GB" sz="4000" b="1" spc="51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</a:endParaRPr>
          </a:p>
          <a:p>
            <a:pPr defTabSz="457161"/>
            <a:r>
              <a:rPr lang="el-GR" sz="4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endParaRPr lang="en-GB" sz="4000" b="1" spc="51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</a:endParaRPr>
          </a:p>
          <a:p>
            <a:pPr defTabSz="457161"/>
            <a:r>
              <a:rPr lang="el-GR" sz="4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endParaRPr lang="en-GB" sz="4000" b="1" spc="51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</a:endParaRPr>
          </a:p>
          <a:p>
            <a:pPr defTabSz="457161"/>
            <a:endParaRPr lang="en-GB" sz="4000" b="1" spc="51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29D642-4585-7545-8030-6C1A5E6DD6D7}"/>
              </a:ext>
            </a:extLst>
          </p:cNvPr>
          <p:cNvSpPr txBox="1"/>
          <p:nvPr/>
        </p:nvSpPr>
        <p:spPr>
          <a:xfrm>
            <a:off x="427820" y="2974305"/>
            <a:ext cx="579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/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   e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e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e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e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e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ευ</a:t>
            </a:r>
            <a:r>
              <a:rPr lang="en-AU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l-GR" sz="2000" b="1" spc="51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 </a:t>
            </a:r>
            <a:endParaRPr lang="en-GB" sz="2000" b="1" spc="51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Calibri" panose="020F0502020204030204"/>
            </a:endParaRPr>
          </a:p>
        </p:txBody>
      </p:sp>
      <p:pic>
        <p:nvPicPr>
          <p:cNvPr id="71" name="Audio Recording 24 Sep 2021 at 5:23:03 pm" descr="Audio Recording 24 Sep 2021 at 5:23:03 pm">
            <a:hlinkClick r:id="" action="ppaction://media"/>
            <a:extLst>
              <a:ext uri="{FF2B5EF4-FFF2-40B4-BE49-F238E27FC236}">
                <a16:creationId xmlns:a16="http://schemas.microsoft.com/office/drawing/2014/main" id="{E163CDA9-565B-5E49-9DC1-DA1225607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586236" y="1114543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</p:spTree>
    <p:extLst>
      <p:ext uri="{BB962C8B-B14F-4D97-AF65-F5344CB8AC3E}">
        <p14:creationId xmlns:p14="http://schemas.microsoft.com/office/powerpoint/2010/main" val="14856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4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4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5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84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6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240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664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332</Words>
  <Application>Microsoft Macintosh PowerPoint</Application>
  <PresentationFormat>A4 Paper (210x297 mm)</PresentationFormat>
  <Paragraphs>60</Paragraphs>
  <Slides>2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Kovanis</dc:creator>
  <cp:lastModifiedBy>Sylvia Kovanis</cp:lastModifiedBy>
  <cp:revision>23</cp:revision>
  <cp:lastPrinted>2021-09-24T03:49:06Z</cp:lastPrinted>
  <dcterms:created xsi:type="dcterms:W3CDTF">2021-09-24T01:01:01Z</dcterms:created>
  <dcterms:modified xsi:type="dcterms:W3CDTF">2021-09-24T08:40:54Z</dcterms:modified>
</cp:coreProperties>
</file>