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Century Gothic"/>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enturyGothic-regular.fntdata"/><Relationship Id="rId10" Type="http://schemas.openxmlformats.org/officeDocument/2006/relationships/slide" Target="slides/slide5.xml"/><Relationship Id="rId13" Type="http://schemas.openxmlformats.org/officeDocument/2006/relationships/font" Target="fonts/CenturyGothic-italic.fntdata"/><Relationship Id="rId12" Type="http://schemas.openxmlformats.org/officeDocument/2006/relationships/font" Target="fonts/CenturyGothic-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e6dcaeb190_1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e6dcaeb190_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e6dcaeb190_1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e6dcaeb190_1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6dcaeb1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6dcaeb1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e6dcaeb19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e6dcaeb19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IT-G4c2-CHU"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youtube.com/watch?v=54hE_s4i12I"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848750" y="271675"/>
            <a:ext cx="7238100" cy="4760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2600" u="sng">
                <a:solidFill>
                  <a:schemeClr val="dk1"/>
                </a:solidFill>
                <a:latin typeface="Century Gothic"/>
                <a:ea typeface="Century Gothic"/>
                <a:cs typeface="Century Gothic"/>
                <a:sym typeface="Century Gothic"/>
              </a:rPr>
              <a:t>Grammar Lesson - Adjectives</a:t>
            </a:r>
            <a:endParaRPr b="1" sz="2400">
              <a:solidFill>
                <a:schemeClr val="dk1"/>
              </a:solidFill>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t/>
            </a:r>
            <a:endParaRPr b="1" sz="1800">
              <a:solidFill>
                <a:schemeClr val="dk1"/>
              </a:solidFill>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rPr b="1" lang="en" sz="1800">
                <a:solidFill>
                  <a:schemeClr val="dk1"/>
                </a:solidFill>
                <a:latin typeface="Century Gothic"/>
                <a:ea typeface="Century Gothic"/>
                <a:cs typeface="Century Gothic"/>
                <a:sym typeface="Century Gothic"/>
              </a:rPr>
              <a:t>Learning intentions:</a:t>
            </a:r>
            <a:endParaRPr b="1" sz="1800">
              <a:solidFill>
                <a:schemeClr val="dk1"/>
              </a:solidFill>
              <a:latin typeface="Century Gothic"/>
              <a:ea typeface="Century Gothic"/>
              <a:cs typeface="Century Gothic"/>
              <a:sym typeface="Century Gothic"/>
            </a:endParaRPr>
          </a:p>
          <a:p>
            <a:pPr indent="-317500" lvl="0" marL="457200" rtl="0" algn="l">
              <a:lnSpc>
                <a:spcPct val="115000"/>
              </a:lnSpc>
              <a:spcBef>
                <a:spcPts val="1400"/>
              </a:spcBef>
              <a:spcAft>
                <a:spcPts val="0"/>
              </a:spcAft>
              <a:buClr>
                <a:schemeClr val="dk1"/>
              </a:buClr>
              <a:buSzPts val="1400"/>
              <a:buFont typeface="Century Gothic"/>
              <a:buChar char="●"/>
            </a:pPr>
            <a:r>
              <a:rPr lang="en">
                <a:solidFill>
                  <a:schemeClr val="dk1"/>
                </a:solidFill>
                <a:latin typeface="Century Gothic"/>
                <a:ea typeface="Century Gothic"/>
                <a:cs typeface="Century Gothic"/>
                <a:sym typeface="Century Gothic"/>
              </a:rPr>
              <a:t>​</a:t>
            </a:r>
            <a:r>
              <a:rPr lang="en" sz="1500">
                <a:solidFill>
                  <a:schemeClr val="dk1"/>
                </a:solidFill>
                <a:latin typeface="Century Gothic"/>
                <a:ea typeface="Century Gothic"/>
                <a:cs typeface="Century Gothic"/>
                <a:sym typeface="Century Gothic"/>
              </a:rPr>
              <a:t>I can use adjectives to help me describe something. </a:t>
            </a:r>
            <a:endParaRPr sz="1500">
              <a:solidFill>
                <a:schemeClr val="dk1"/>
              </a:solidFill>
              <a:latin typeface="Century Gothic"/>
              <a:ea typeface="Century Gothic"/>
              <a:cs typeface="Century Gothic"/>
              <a:sym typeface="Century Gothic"/>
            </a:endParaRPr>
          </a:p>
          <a:p>
            <a:pPr indent="-323850" lvl="0" marL="457200" rtl="0" algn="l">
              <a:lnSpc>
                <a:spcPct val="115000"/>
              </a:lnSpc>
              <a:spcBef>
                <a:spcPts val="0"/>
              </a:spcBef>
              <a:spcAft>
                <a:spcPts val="0"/>
              </a:spcAft>
              <a:buClr>
                <a:schemeClr val="dk1"/>
              </a:buClr>
              <a:buSzPts val="1500"/>
              <a:buFont typeface="Century Gothic"/>
              <a:buChar char="●"/>
            </a:pPr>
            <a:r>
              <a:rPr lang="en" sz="1500">
                <a:solidFill>
                  <a:schemeClr val="dk1"/>
                </a:solidFill>
                <a:latin typeface="Century Gothic"/>
                <a:ea typeface="Century Gothic"/>
                <a:cs typeface="Century Gothic"/>
                <a:sym typeface="Century Gothic"/>
              </a:rPr>
              <a:t>I can write sentences with capital letters and full stops.</a:t>
            </a:r>
            <a:endParaRPr sz="1500">
              <a:solidFill>
                <a:schemeClr val="dk1"/>
              </a:solidFill>
              <a:latin typeface="Century Gothic"/>
              <a:ea typeface="Century Gothic"/>
              <a:cs typeface="Century Gothic"/>
              <a:sym typeface="Century Gothic"/>
            </a:endParaRPr>
          </a:p>
          <a:p>
            <a:pPr indent="-323850" lvl="0" marL="457200" rtl="0" algn="l">
              <a:lnSpc>
                <a:spcPct val="115000"/>
              </a:lnSpc>
              <a:spcBef>
                <a:spcPts val="0"/>
              </a:spcBef>
              <a:spcAft>
                <a:spcPts val="0"/>
              </a:spcAft>
              <a:buClr>
                <a:schemeClr val="dk1"/>
              </a:buClr>
              <a:buSzPts val="1500"/>
              <a:buFont typeface="Century Gothic"/>
              <a:buChar char="●"/>
            </a:pPr>
            <a:r>
              <a:rPr lang="en" sz="1500">
                <a:solidFill>
                  <a:schemeClr val="dk1"/>
                </a:solidFill>
                <a:highlight>
                  <a:srgbClr val="FFFFFF"/>
                </a:highlight>
                <a:latin typeface="Century Gothic"/>
                <a:ea typeface="Century Gothic"/>
                <a:cs typeface="Century Gothic"/>
                <a:sym typeface="Century Gothic"/>
              </a:rPr>
              <a:t>I can use compound sentences in my writing​. </a:t>
            </a:r>
            <a:endParaRPr b="1" sz="1500">
              <a:solidFill>
                <a:schemeClr val="dk1"/>
              </a:solidFill>
              <a:highlight>
                <a:srgbClr val="FFFFFF"/>
              </a:highlight>
              <a:latin typeface="Century Gothic"/>
              <a:ea typeface="Century Gothic"/>
              <a:cs typeface="Century Gothic"/>
              <a:sym typeface="Century Gothic"/>
            </a:endParaRPr>
          </a:p>
          <a:p>
            <a:pPr indent="0" lvl="0" marL="0" rtl="0" algn="l">
              <a:lnSpc>
                <a:spcPct val="115000"/>
              </a:lnSpc>
              <a:spcBef>
                <a:spcPts val="1400"/>
              </a:spcBef>
              <a:spcAft>
                <a:spcPts val="0"/>
              </a:spcAft>
              <a:buNone/>
            </a:pPr>
            <a:r>
              <a:rPr b="1" lang="en" sz="1800">
                <a:solidFill>
                  <a:schemeClr val="dk1"/>
                </a:solidFill>
                <a:highlight>
                  <a:srgbClr val="FFFFFF"/>
                </a:highlight>
                <a:latin typeface="Century Gothic"/>
                <a:ea typeface="Century Gothic"/>
                <a:cs typeface="Century Gothic"/>
                <a:sym typeface="Century Gothic"/>
              </a:rPr>
              <a:t>Instructions:</a:t>
            </a:r>
            <a:endParaRPr b="1" sz="1800">
              <a:solidFill>
                <a:schemeClr val="dk1"/>
              </a:solidFill>
              <a:highlight>
                <a:srgbClr val="FFFFFF"/>
              </a:highlight>
              <a:latin typeface="Century Gothic"/>
              <a:ea typeface="Century Gothic"/>
              <a:cs typeface="Century Gothic"/>
              <a:sym typeface="Century Gothic"/>
            </a:endParaRPr>
          </a:p>
          <a:p>
            <a:pPr indent="-323850" lvl="0" marL="457200" rtl="0" algn="l">
              <a:lnSpc>
                <a:spcPct val="115000"/>
              </a:lnSpc>
              <a:spcBef>
                <a:spcPts val="1400"/>
              </a:spcBef>
              <a:spcAft>
                <a:spcPts val="0"/>
              </a:spcAft>
              <a:buClr>
                <a:schemeClr val="dk1"/>
              </a:buClr>
              <a:buSzPts val="1500"/>
              <a:buFont typeface="Century Gothic"/>
              <a:buChar char="●"/>
            </a:pPr>
            <a:r>
              <a:rPr lang="en" sz="1500">
                <a:solidFill>
                  <a:schemeClr val="dk1"/>
                </a:solidFill>
                <a:highlight>
                  <a:srgbClr val="FFFFFF"/>
                </a:highlight>
                <a:latin typeface="Century Gothic"/>
                <a:ea typeface="Century Gothic"/>
                <a:cs typeface="Century Gothic"/>
                <a:sym typeface="Century Gothic"/>
              </a:rPr>
              <a:t>Follow the instruction on each slide to complete the lesson.</a:t>
            </a:r>
            <a:endParaRPr sz="1500">
              <a:solidFill>
                <a:schemeClr val="dk1"/>
              </a:solidFill>
              <a:highlight>
                <a:srgbClr val="FFFFFF"/>
              </a:highlight>
              <a:latin typeface="Century Gothic"/>
              <a:ea typeface="Century Gothic"/>
              <a:cs typeface="Century Gothic"/>
              <a:sym typeface="Century Gothic"/>
            </a:endParaRPr>
          </a:p>
          <a:p>
            <a:pPr indent="-323850" lvl="0" marL="457200" rtl="0" algn="l">
              <a:lnSpc>
                <a:spcPct val="115000"/>
              </a:lnSpc>
              <a:spcBef>
                <a:spcPts val="0"/>
              </a:spcBef>
              <a:spcAft>
                <a:spcPts val="0"/>
              </a:spcAft>
              <a:buClr>
                <a:schemeClr val="dk1"/>
              </a:buClr>
              <a:buSzPts val="1500"/>
              <a:buFont typeface="Century Gothic"/>
              <a:buChar char="●"/>
            </a:pPr>
            <a:r>
              <a:rPr lang="en" sz="1500">
                <a:solidFill>
                  <a:schemeClr val="dk1"/>
                </a:solidFill>
                <a:highlight>
                  <a:srgbClr val="FFFFFF"/>
                </a:highlight>
                <a:latin typeface="Century Gothic"/>
                <a:ea typeface="Century Gothic"/>
                <a:cs typeface="Century Gothic"/>
                <a:sym typeface="Century Gothic"/>
              </a:rPr>
              <a:t>You can print out slides 4 and 5 to write on, write your answers in your work book or a piece of paper, or type your answer straight onto the slides.</a:t>
            </a:r>
            <a:endParaRPr sz="1500">
              <a:solidFill>
                <a:schemeClr val="dk1"/>
              </a:solidFill>
              <a:highlight>
                <a:srgbClr val="FFFFFF"/>
              </a:highlight>
              <a:latin typeface="Century Gothic"/>
              <a:ea typeface="Century Gothic"/>
              <a:cs typeface="Century Gothic"/>
              <a:sym typeface="Century Gothic"/>
            </a:endParaRPr>
          </a:p>
          <a:p>
            <a:pPr indent="-323850" lvl="0" marL="457200" rtl="0" algn="l">
              <a:lnSpc>
                <a:spcPct val="115000"/>
              </a:lnSpc>
              <a:spcBef>
                <a:spcPts val="0"/>
              </a:spcBef>
              <a:spcAft>
                <a:spcPts val="0"/>
              </a:spcAft>
              <a:buClr>
                <a:schemeClr val="dk1"/>
              </a:buClr>
              <a:buSzPts val="1500"/>
              <a:buFont typeface="Century Gothic"/>
              <a:buChar char="●"/>
            </a:pPr>
            <a:r>
              <a:rPr lang="en" sz="1500">
                <a:solidFill>
                  <a:schemeClr val="dk1"/>
                </a:solidFill>
                <a:highlight>
                  <a:srgbClr val="FFFFFF"/>
                </a:highlight>
                <a:latin typeface="Century Gothic"/>
                <a:ea typeface="Century Gothic"/>
                <a:cs typeface="Century Gothic"/>
                <a:sym typeface="Century Gothic"/>
              </a:rPr>
              <a:t>To type on the slides, double click in the box provided and use the keyboard to type your answers.</a:t>
            </a:r>
            <a:endParaRPr sz="1500">
              <a:solidFill>
                <a:schemeClr val="dk1"/>
              </a:solidFill>
              <a:highlight>
                <a:srgbClr val="FFFFFF"/>
              </a:highlight>
              <a:latin typeface="Century Gothic"/>
              <a:ea typeface="Century Gothic"/>
              <a:cs typeface="Century Gothic"/>
              <a:sym typeface="Century Gothic"/>
            </a:endParaRPr>
          </a:p>
          <a:p>
            <a:pPr indent="-323850" lvl="0" marL="457200" rtl="0" algn="l">
              <a:lnSpc>
                <a:spcPct val="115000"/>
              </a:lnSpc>
              <a:spcBef>
                <a:spcPts val="0"/>
              </a:spcBef>
              <a:spcAft>
                <a:spcPts val="0"/>
              </a:spcAft>
              <a:buClr>
                <a:schemeClr val="dk1"/>
              </a:buClr>
              <a:buSzPts val="1500"/>
              <a:buFont typeface="Century Gothic"/>
              <a:buChar char="●"/>
            </a:pPr>
            <a:r>
              <a:rPr lang="en" sz="1500">
                <a:solidFill>
                  <a:schemeClr val="dk1"/>
                </a:solidFill>
                <a:highlight>
                  <a:srgbClr val="FFFFFF"/>
                </a:highlight>
                <a:latin typeface="Century Gothic"/>
                <a:ea typeface="Century Gothic"/>
                <a:cs typeface="Century Gothic"/>
                <a:sym typeface="Century Gothic"/>
              </a:rPr>
              <a:t>Your work automatically saves!</a:t>
            </a:r>
            <a:endParaRPr sz="1900">
              <a:solidFill>
                <a:schemeClr val="dk1"/>
              </a:solidFill>
              <a:highlight>
                <a:srgbClr val="FFFFFF"/>
              </a:highlight>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descr="Find out more about Year 1 English and adjectives in our FREE Homework Help area: https://www.twinkl.co.uk/l/1a9h69&#10;&#10;Help your child understand and use adjectives while saving the Grammar Government from the grumpy fairy's evil spell. Play along at home and see if you and your child can come up with any more adjectives for the nouns in this year 1 English video." id="59" name="Google Shape;59;p14" title="Year 1 English: Adjectives for Children">
            <a:hlinkClick r:id="rId3"/>
          </p:cNvPr>
          <p:cNvPicPr preferRelativeResize="0"/>
          <p:nvPr/>
        </p:nvPicPr>
        <p:blipFill>
          <a:blip r:embed="rId4">
            <a:alphaModFix/>
          </a:blip>
          <a:stretch>
            <a:fillRect/>
          </a:stretch>
        </p:blipFill>
        <p:spPr>
          <a:xfrm>
            <a:off x="2231475" y="-40894"/>
            <a:ext cx="6912524" cy="5184394"/>
          </a:xfrm>
          <a:prstGeom prst="rect">
            <a:avLst/>
          </a:prstGeom>
          <a:noFill/>
          <a:ln>
            <a:noFill/>
          </a:ln>
        </p:spPr>
      </p:pic>
      <p:sp>
        <p:nvSpPr>
          <p:cNvPr id="60" name="Google Shape;60;p14"/>
          <p:cNvSpPr/>
          <p:nvPr/>
        </p:nvSpPr>
        <p:spPr>
          <a:xfrm>
            <a:off x="202425" y="701450"/>
            <a:ext cx="1702500" cy="1584900"/>
          </a:xfrm>
          <a:prstGeom prst="wedgeRoundRectCallout">
            <a:avLst>
              <a:gd fmla="val 67608" name="adj1"/>
              <a:gd fmla="val 36474" name="adj2"/>
              <a:gd fmla="val 0" name="adj3"/>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600">
                <a:solidFill>
                  <a:schemeClr val="dk1"/>
                </a:solidFill>
                <a:latin typeface="Century Gothic"/>
                <a:ea typeface="Century Gothic"/>
                <a:cs typeface="Century Gothic"/>
                <a:sym typeface="Century Gothic"/>
              </a:rPr>
              <a:t>Click on the play button to watch this Adjectives video.</a:t>
            </a:r>
            <a:endParaRPr sz="1600">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Find out more about amazing adjectives in our FREE blog: https://www.twinkl.co.uk/l/qpt0a&#10;&#10;The grumpy fairy has struck again and the wizard must use the spark-ly diamond to help change adjectives into adverbs! Join the wizard on his journey, save the realm and help your year 2 child learn how to change adjectives into adverbs!" id="65" name="Google Shape;65;p15" title="Adjectives and Adverbs for Year 2 Children">
            <a:hlinkClick r:id="rId3"/>
          </p:cNvPr>
          <p:cNvPicPr preferRelativeResize="0"/>
          <p:nvPr/>
        </p:nvPicPr>
        <p:blipFill>
          <a:blip r:embed="rId4">
            <a:alphaModFix/>
          </a:blip>
          <a:stretch>
            <a:fillRect/>
          </a:stretch>
        </p:blipFill>
        <p:spPr>
          <a:xfrm>
            <a:off x="2286000" y="0"/>
            <a:ext cx="6858000" cy="5143500"/>
          </a:xfrm>
          <a:prstGeom prst="rect">
            <a:avLst/>
          </a:prstGeom>
          <a:noFill/>
          <a:ln>
            <a:noFill/>
          </a:ln>
        </p:spPr>
      </p:pic>
      <p:sp>
        <p:nvSpPr>
          <p:cNvPr id="66" name="Google Shape;66;p15"/>
          <p:cNvSpPr/>
          <p:nvPr/>
        </p:nvSpPr>
        <p:spPr>
          <a:xfrm>
            <a:off x="298800" y="3132000"/>
            <a:ext cx="1702500" cy="1584900"/>
          </a:xfrm>
          <a:prstGeom prst="wedgeRoundRectCallout">
            <a:avLst>
              <a:gd fmla="val 66349" name="adj1"/>
              <a:gd fmla="val -52704" name="adj2"/>
              <a:gd fmla="val 0" name="adj3"/>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entury Gothic"/>
                <a:ea typeface="Century Gothic"/>
                <a:cs typeface="Century Gothic"/>
                <a:sym typeface="Century Gothic"/>
              </a:rPr>
              <a:t>Click on the play button to watch this Adjectives and Adverbs video.</a:t>
            </a:r>
            <a:endParaRPr sz="1600">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nvSpPr>
        <p:spPr>
          <a:xfrm>
            <a:off x="341625" y="230325"/>
            <a:ext cx="84051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1400"/>
              </a:spcAft>
              <a:buClr>
                <a:schemeClr val="dk1"/>
              </a:buClr>
              <a:buSzPts val="1100"/>
              <a:buFont typeface="Arial"/>
              <a:buNone/>
            </a:pPr>
            <a:r>
              <a:rPr b="1" lang="en">
                <a:solidFill>
                  <a:schemeClr val="dk1"/>
                </a:solidFill>
                <a:highlight>
                  <a:srgbClr val="FFFFFF"/>
                </a:highlight>
              </a:rPr>
              <a:t>Print and (write) or (type) 5 adjectives that describe the dragon (one adjective in each box). An example has been done for you.</a:t>
            </a:r>
            <a:endParaRPr sz="1600"/>
          </a:p>
        </p:txBody>
      </p:sp>
      <p:pic>
        <p:nvPicPr>
          <p:cNvPr id="72" name="Google Shape;72;p16"/>
          <p:cNvPicPr preferRelativeResize="0"/>
          <p:nvPr/>
        </p:nvPicPr>
        <p:blipFill>
          <a:blip r:embed="rId3">
            <a:alphaModFix/>
          </a:blip>
          <a:stretch>
            <a:fillRect/>
          </a:stretch>
        </p:blipFill>
        <p:spPr>
          <a:xfrm>
            <a:off x="2496475" y="1879248"/>
            <a:ext cx="4487750" cy="2513702"/>
          </a:xfrm>
          <a:prstGeom prst="rect">
            <a:avLst/>
          </a:prstGeom>
          <a:noFill/>
          <a:ln>
            <a:noFill/>
          </a:ln>
        </p:spPr>
      </p:pic>
      <p:sp>
        <p:nvSpPr>
          <p:cNvPr id="73" name="Google Shape;73;p16"/>
          <p:cNvSpPr txBox="1"/>
          <p:nvPr/>
        </p:nvSpPr>
        <p:spPr>
          <a:xfrm>
            <a:off x="759200" y="1343875"/>
            <a:ext cx="1691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4" name="Google Shape;74;p16"/>
          <p:cNvSpPr/>
          <p:nvPr/>
        </p:nvSpPr>
        <p:spPr>
          <a:xfrm>
            <a:off x="341625" y="1366375"/>
            <a:ext cx="1691700" cy="10269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75" name="Google Shape;75;p16"/>
          <p:cNvSpPr/>
          <p:nvPr/>
        </p:nvSpPr>
        <p:spPr>
          <a:xfrm>
            <a:off x="376450" y="3236600"/>
            <a:ext cx="1691700" cy="10920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p:nvPr/>
        </p:nvSpPr>
        <p:spPr>
          <a:xfrm>
            <a:off x="7190275" y="1366350"/>
            <a:ext cx="1691700" cy="1026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6"/>
          <p:cNvSpPr/>
          <p:nvPr/>
        </p:nvSpPr>
        <p:spPr>
          <a:xfrm>
            <a:off x="2496475" y="878325"/>
            <a:ext cx="1691700" cy="865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a:t>
            </a:r>
            <a:r>
              <a:rPr lang="en">
                <a:solidFill>
                  <a:schemeClr val="dk1"/>
                </a:solidFill>
              </a:rPr>
              <a:t>caly</a:t>
            </a:r>
            <a:endParaRPr/>
          </a:p>
        </p:txBody>
      </p:sp>
      <p:sp>
        <p:nvSpPr>
          <p:cNvPr id="78" name="Google Shape;78;p16"/>
          <p:cNvSpPr/>
          <p:nvPr/>
        </p:nvSpPr>
        <p:spPr>
          <a:xfrm>
            <a:off x="7253950" y="3236600"/>
            <a:ext cx="1691700" cy="1092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txBox="1"/>
          <p:nvPr/>
        </p:nvSpPr>
        <p:spPr>
          <a:xfrm>
            <a:off x="152400" y="152400"/>
            <a:ext cx="1691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0" name="Google Shape;80;p16"/>
          <p:cNvSpPr/>
          <p:nvPr/>
        </p:nvSpPr>
        <p:spPr>
          <a:xfrm>
            <a:off x="5103625" y="852350"/>
            <a:ext cx="1528500" cy="935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nvSpPr>
        <p:spPr>
          <a:xfrm>
            <a:off x="760200" y="299350"/>
            <a:ext cx="76236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highlight>
                  <a:srgbClr val="FFFFFF"/>
                </a:highlight>
                <a:latin typeface="Calibri"/>
                <a:ea typeface="Calibri"/>
                <a:cs typeface="Calibri"/>
                <a:sym typeface="Calibri"/>
              </a:rPr>
              <a:t>Type a sentence using at least two of your listed adjectives. Alternatively, you can write your sentence in your exercise book. </a:t>
            </a:r>
            <a:endParaRPr sz="2000"/>
          </a:p>
        </p:txBody>
      </p:sp>
      <p:sp>
        <p:nvSpPr>
          <p:cNvPr id="86" name="Google Shape;86;p17"/>
          <p:cNvSpPr/>
          <p:nvPr/>
        </p:nvSpPr>
        <p:spPr>
          <a:xfrm>
            <a:off x="760200" y="1038250"/>
            <a:ext cx="7623600" cy="1533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7"/>
          <p:cNvSpPr txBox="1"/>
          <p:nvPr/>
        </p:nvSpPr>
        <p:spPr>
          <a:xfrm>
            <a:off x="760200" y="2571850"/>
            <a:ext cx="64350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highlight>
                  <a:srgbClr val="FFFFFF"/>
                </a:highlight>
                <a:latin typeface="Calibri"/>
                <a:ea typeface="Calibri"/>
                <a:cs typeface="Calibri"/>
                <a:sym typeface="Calibri"/>
              </a:rPr>
              <a:t>Optional activity: Type or write additional sentences that include all five adjectives.</a:t>
            </a:r>
            <a:r>
              <a:rPr lang="en" sz="1600">
                <a:solidFill>
                  <a:schemeClr val="dk1"/>
                </a:solidFill>
                <a:highlight>
                  <a:srgbClr val="FFFFFF"/>
                </a:highlight>
                <a:latin typeface="Calibri"/>
                <a:ea typeface="Calibri"/>
                <a:cs typeface="Calibri"/>
                <a:sym typeface="Calibri"/>
              </a:rPr>
              <a:t> </a:t>
            </a:r>
            <a:endParaRPr sz="1700"/>
          </a:p>
        </p:txBody>
      </p:sp>
      <p:sp>
        <p:nvSpPr>
          <p:cNvPr id="88" name="Google Shape;88;p17"/>
          <p:cNvSpPr/>
          <p:nvPr/>
        </p:nvSpPr>
        <p:spPr>
          <a:xfrm>
            <a:off x="760200" y="3209950"/>
            <a:ext cx="7623600" cy="1734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